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3" r:id="rId16"/>
    <p:sldId id="276" r:id="rId17"/>
    <p:sldId id="279" r:id="rId18"/>
    <p:sldId id="280" r:id="rId19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1C15AE-A5F9-43FF-A3A7-871274497B2D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3FCB98-F05B-48E2-A80E-B936B43D39CD}" type="datetime1">
              <a:rPr lang="sk-SK" smtClean="0"/>
              <a:t>9. 2. 2024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FDBCC-721D-4AFC-AD93-22C001FBDB31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9534E-8AA6-4691-9013-F80AEC419F84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2928-5593-4052-91CE-865B5E5B4993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čísla snímk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5B15E-7C56-47D9-A09F-740F17739042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43900-82A8-42DE-BB2C-B5EBE085421B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68C81-27E2-4814-A380-2333612C365A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11" name="Zástupný symbol pät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é číslo snímk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Zástupný symbol dátumu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A31F-F6EB-426E-909F-85B40B6B7DED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429FB-D2CC-4963-83E3-EFF0B6BA0831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5E90AA9-99B7-4F7D-85FF-217DE5074CAE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F128DB5-F248-4033-88E2-71E8FAEE2C43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74610FE-C334-4094-8615-CCC2AE7602E6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ĺž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6920" y="639097"/>
            <a:ext cx="7101555" cy="3686015"/>
          </a:xfrm>
        </p:spPr>
        <p:txBody>
          <a:bodyPr rtlCol="0">
            <a:normAutofit/>
          </a:bodyPr>
          <a:lstStyle/>
          <a:p>
            <a:pPr rtl="0"/>
            <a:r>
              <a:rPr lang="sk" sz="4800" dirty="0"/>
              <a:t>Program hospodárskeho rozvoja a sociálneho rozvoja </a:t>
            </a:r>
            <a:br>
              <a:rPr lang="sk" sz="4800" dirty="0"/>
            </a:br>
            <a:r>
              <a:rPr lang="sk" sz="4800" dirty="0"/>
              <a:t>SPR Komárno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sk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Komárno 12.2.2024.</a:t>
            </a:r>
          </a:p>
        </p:txBody>
      </p:sp>
      <p:pic>
        <p:nvPicPr>
          <p:cNvPr id="5" name="Obrázok 4" descr="Obrázok s budovou, posedením, lavicou, bokom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riama spojnic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A63C0-060A-0CA9-31C3-FA319B88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Hlavné výstupy dokumentu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A81CEA-92D4-BDAD-5C9D-C6A04847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7464"/>
            <a:ext cx="10058400" cy="4190050"/>
          </a:xfrm>
        </p:spPr>
        <p:txBody>
          <a:bodyPr>
            <a:normAutofit/>
          </a:bodyPr>
          <a:lstStyle/>
          <a:p>
            <a:r>
              <a:rPr lang="sk-SK" sz="1400" dirty="0"/>
              <a:t>Dochádza k zmenám v ekonomickej, sociálnej aj environmentálnej základni územia.</a:t>
            </a:r>
          </a:p>
          <a:p>
            <a:r>
              <a:rPr lang="sk-SK" sz="1400" b="1" dirty="0"/>
              <a:t>Externé faktory zmien</a:t>
            </a:r>
            <a:r>
              <a:rPr lang="sk-SK" sz="1400" dirty="0"/>
              <a:t>:</a:t>
            </a:r>
          </a:p>
          <a:p>
            <a:r>
              <a:rPr lang="sk-SK" sz="1400" dirty="0"/>
              <a:t>Globálne trendy </a:t>
            </a:r>
          </a:p>
          <a:p>
            <a:r>
              <a:rPr lang="sk-SK" sz="1400" dirty="0"/>
              <a:t>- koncentrácia ekonomických aktivít v mestách </a:t>
            </a:r>
          </a:p>
          <a:p>
            <a:r>
              <a:rPr lang="sk-SK" sz="1400" dirty="0"/>
              <a:t>- demografická zmena</a:t>
            </a:r>
          </a:p>
          <a:p>
            <a:r>
              <a:rPr lang="sk-SK" sz="1400" dirty="0"/>
              <a:t>- klimatická zmena</a:t>
            </a:r>
          </a:p>
          <a:p>
            <a:r>
              <a:rPr lang="sk-SK" sz="1400" b="1" dirty="0"/>
              <a:t>Interné faktory zmien:</a:t>
            </a:r>
          </a:p>
          <a:p>
            <a:r>
              <a:rPr lang="sk-SK" sz="1400" b="1" dirty="0"/>
              <a:t>- </a:t>
            </a:r>
            <a:r>
              <a:rPr lang="sk-SK" sz="1400" dirty="0"/>
              <a:t>meniaca</a:t>
            </a:r>
            <a:r>
              <a:rPr lang="sk-SK" sz="1400" b="1" dirty="0"/>
              <a:t> </a:t>
            </a:r>
            <a:r>
              <a:rPr lang="sk-SK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 štruktúra obyvateľstva v mestách a na vidieku a s tým súvisiace zmeny jeho preferencií</a:t>
            </a:r>
          </a:p>
          <a:p>
            <a:r>
              <a:rPr lang="sk-SK" sz="1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rozpad</a:t>
            </a:r>
            <a:r>
              <a:rPr lang="sk-SK" sz="1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výrobkových a hodnotových vzťahov v agropotravinárskom odvetví, </a:t>
            </a:r>
            <a:endParaRPr lang="sk-SK" sz="1400" dirty="0"/>
          </a:p>
          <a:p>
            <a:endParaRPr lang="sk-SK" sz="1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BF7CF3-714D-AD13-635F-8B3AFA47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0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5EC8A-D6F8-FBA7-C022-4C391569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Hlavné výstupy dokumentu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92421F-E2D3-3550-AFF2-0F50110FD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SPR je ťahaný hlavne externými rozvojovými faktormi.</a:t>
            </a:r>
          </a:p>
          <a:p>
            <a:r>
              <a:rPr lang="sk-SK" dirty="0"/>
              <a:t>Lokálna </a:t>
            </a:r>
            <a:r>
              <a:rPr lang="sk-SK" dirty="0" err="1"/>
              <a:t>sociálno</a:t>
            </a:r>
            <a:r>
              <a:rPr lang="sk-SK" dirty="0"/>
              <a:t> – ekonomická základňa je málo odolná.</a:t>
            </a:r>
          </a:p>
          <a:p>
            <a:r>
              <a:rPr lang="sk-SK" dirty="0"/>
              <a:t>Lokálne výrobkové a hodnotové siete sú málo rozvinuté, nadhodnota je väčšinou odčerpávaná prostredníctvom globálnych sietí. </a:t>
            </a:r>
          </a:p>
          <a:p>
            <a:r>
              <a:rPr lang="sk-SK" dirty="0"/>
              <a:t>Nízka priemerná nominálna mzda a nedostatok atraktívnych pracovných miest pre vysokokvalifikovanú pracovnú silu spôsobuje jej emigráciu.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4C4DF9-2138-6E40-A5B6-0DB6FF41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9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F8C2A-44EA-8667-D68F-61AF889B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Rozvojový potenciál SPR Komárno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F5DF1E-53E8-020F-FD52-F61909A66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- Vysoký polohový potenciál územia</a:t>
            </a:r>
          </a:p>
          <a:p>
            <a:pPr marL="0" indent="0">
              <a:buNone/>
            </a:pPr>
            <a:r>
              <a:rPr lang="sk-SK" sz="2000" dirty="0"/>
              <a:t>- Úrodná poľnohospodárska pôda</a:t>
            </a:r>
          </a:p>
          <a:p>
            <a:pPr marL="0" indent="0">
              <a:buNone/>
            </a:pPr>
            <a:r>
              <a:rPr lang="sk-SK" sz="2000" dirty="0"/>
              <a:t>- Vysoké zásoby povrchovej aj spodnej vody</a:t>
            </a:r>
          </a:p>
          <a:p>
            <a:pPr marL="0" indent="0">
              <a:buNone/>
            </a:pPr>
            <a:r>
              <a:rPr lang="sk-SK" sz="2000" dirty="0"/>
              <a:t>- Využiteľné zdroje geotermálnej energie</a:t>
            </a:r>
          </a:p>
          <a:p>
            <a:pPr marL="0" indent="0">
              <a:buNone/>
            </a:pPr>
            <a:r>
              <a:rPr lang="sk-SK" sz="2000" dirty="0"/>
              <a:t>- Pretrvávajúce vedomosti a zručnosti obyvateľstva v pestovaní plodín a chove hospodárskych zvierat</a:t>
            </a:r>
          </a:p>
          <a:p>
            <a:pPr marL="0" indent="0">
              <a:buNone/>
            </a:pPr>
            <a:r>
              <a:rPr lang="sk-SK" sz="2000" dirty="0"/>
              <a:t>- Množstvo kultúrnych a historických pamiatok nadregionálneho a národného významu.  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8D1CC5-F0FF-B6A2-BA4C-9B456361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7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4133E-E6A1-54AB-FF75-65F358FA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/>
              <a:t>Hlavné rozvojové disparity SPR Komárno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099F4E-048A-31FD-15FA-B2E6B299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Nedostatočne využitý potenciál miestnych zdrojov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Nedostatočná dostupnosť sociálnych a zdravotných služieb </a:t>
            </a:r>
            <a:endParaRPr lang="sk-SK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Málo efektívny systém nakladania s komunálnym odpadom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Nedostatočná dopravná obslužnosť územia </a:t>
            </a:r>
            <a:endParaRPr lang="sk-SK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Environmentálne nestabilná krajina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Nízka efektívnosť využívania energetických zdrojov</a:t>
            </a:r>
            <a:endParaRPr lang="sk-S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Nízka miera spolupráce medzi aktérmi rozvoja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371456-9CDE-EE55-5061-CD0CE5AD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5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9A27953-1C7E-6179-AF34-BE09B3F0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1429FB-D2CC-4963-83E3-EFF0B6BA0831}" type="datetime1">
              <a:rPr lang="sk-SK" smtClean="0"/>
              <a:t>9. 2. 2024</a:t>
            </a:fld>
            <a:endParaRPr lang="en-US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E231751-560F-A710-0F65-DC640403A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-45402"/>
            <a:ext cx="5760720" cy="6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75786-872E-8681-45A8-D7603FD6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3156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Previazanosť strategických dokumentov 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C349EDF-BC9C-C077-E008-68758405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79A31F-F6EB-426E-909F-85B40B6B7DED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563E2B8F-ACAF-C366-E512-40A5F9E13884}"/>
              </a:ext>
            </a:extLst>
          </p:cNvPr>
          <p:cNvSpPr txBox="1">
            <a:spLocks/>
          </p:cNvSpPr>
          <p:nvPr/>
        </p:nvSpPr>
        <p:spPr>
          <a:xfrm>
            <a:off x="838199" y="869759"/>
            <a:ext cx="10515600" cy="570331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A7BCF8E-09E5-97F7-DF30-4F12FD1D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16000"/>
            <a:ext cx="11887200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09B29A7-E9E0-6CA6-27FB-DE80D87A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1429FB-D2CC-4963-83E3-EFF0B6BA0831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8611688-4DA8-8B17-11A7-804636CA490C}"/>
              </a:ext>
            </a:extLst>
          </p:cNvPr>
          <p:cNvSpPr/>
          <p:nvPr/>
        </p:nvSpPr>
        <p:spPr>
          <a:xfrm>
            <a:off x="705050" y="2507423"/>
            <a:ext cx="591953" cy="10681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1 Priorita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10AF123-2341-349A-B3A2-46E09BA9B9EF}"/>
              </a:ext>
            </a:extLst>
          </p:cNvPr>
          <p:cNvSpPr/>
          <p:nvPr/>
        </p:nvSpPr>
        <p:spPr>
          <a:xfrm>
            <a:off x="1690743" y="1693865"/>
            <a:ext cx="878306" cy="26952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sz="1400" b="1" dirty="0">
                <a:solidFill>
                  <a:schemeClr val="tx1"/>
                </a:solidFill>
              </a:rPr>
              <a:t>1.1 Strategický cieľ</a:t>
            </a:r>
          </a:p>
          <a:p>
            <a:pPr algn="ctr"/>
            <a:r>
              <a:rPr lang="sk-SK" sz="1400" dirty="0">
                <a:solidFill>
                  <a:schemeClr val="tx1"/>
                </a:solidFill>
              </a:rPr>
              <a:t>Väzba na problémy SPR</a:t>
            </a:r>
          </a:p>
          <a:p>
            <a:pPr algn="ctr"/>
            <a:r>
              <a:rPr lang="sk-SK" sz="1400" dirty="0">
                <a:solidFill>
                  <a:schemeClr val="tx1"/>
                </a:solidFill>
              </a:rPr>
              <a:t>Väzba na strategické dokumenty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B504398-3120-77D5-A560-F4925D3CBBA5}"/>
              </a:ext>
            </a:extLst>
          </p:cNvPr>
          <p:cNvSpPr txBox="1"/>
          <p:nvPr/>
        </p:nvSpPr>
        <p:spPr>
          <a:xfrm>
            <a:off x="3258765" y="946426"/>
            <a:ext cx="1046440" cy="2027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sk-SK" sz="1400" b="1" dirty="0"/>
              <a:t>1.1.1 Špecifický cieľ</a:t>
            </a:r>
          </a:p>
          <a:p>
            <a:pPr algn="ctr"/>
            <a:r>
              <a:rPr lang="sk-SK" sz="1400" dirty="0"/>
              <a:t>Väzba na strategické dokumenty</a:t>
            </a:r>
          </a:p>
          <a:p>
            <a:pPr algn="ctr"/>
            <a:r>
              <a:rPr lang="sk-SK" sz="1400" dirty="0"/>
              <a:t>Typové aktivity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3BC25FF-6CBF-71E5-D96C-A9AFF7BB8B22}"/>
              </a:ext>
            </a:extLst>
          </p:cNvPr>
          <p:cNvSpPr txBox="1"/>
          <p:nvPr/>
        </p:nvSpPr>
        <p:spPr>
          <a:xfrm>
            <a:off x="3258765" y="3307898"/>
            <a:ext cx="1046440" cy="2027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sk-SK" sz="1400" b="1" dirty="0"/>
              <a:t>1.1.2 Špecifický cieľ</a:t>
            </a:r>
          </a:p>
          <a:p>
            <a:pPr algn="ctr"/>
            <a:r>
              <a:rPr lang="sk-SK" sz="1400" dirty="0"/>
              <a:t>Väzba na strategické dokumenty</a:t>
            </a:r>
          </a:p>
          <a:p>
            <a:pPr algn="ctr"/>
            <a:r>
              <a:rPr lang="sk-SK" sz="1400" dirty="0"/>
              <a:t>Typové aktivity </a:t>
            </a:r>
          </a:p>
        </p:txBody>
      </p:sp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96B25DC6-FDE2-49B6-72B1-5DEEC5964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79415"/>
              </p:ext>
            </p:extLst>
          </p:nvPr>
        </p:nvGraphicFramePr>
        <p:xfrm>
          <a:off x="5280046" y="2413267"/>
          <a:ext cx="587676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352">
                  <a:extLst>
                    <a:ext uri="{9D8B030D-6E8A-4147-A177-3AD203B41FA5}">
                      <a16:colId xmlns:a16="http://schemas.microsoft.com/office/drawing/2014/main" val="1457533091"/>
                    </a:ext>
                  </a:extLst>
                </a:gridCol>
                <a:gridCol w="1175352">
                  <a:extLst>
                    <a:ext uri="{9D8B030D-6E8A-4147-A177-3AD203B41FA5}">
                      <a16:colId xmlns:a16="http://schemas.microsoft.com/office/drawing/2014/main" val="3389127665"/>
                    </a:ext>
                  </a:extLst>
                </a:gridCol>
                <a:gridCol w="1175352">
                  <a:extLst>
                    <a:ext uri="{9D8B030D-6E8A-4147-A177-3AD203B41FA5}">
                      <a16:colId xmlns:a16="http://schemas.microsoft.com/office/drawing/2014/main" val="3059403194"/>
                    </a:ext>
                  </a:extLst>
                </a:gridCol>
                <a:gridCol w="1175352">
                  <a:extLst>
                    <a:ext uri="{9D8B030D-6E8A-4147-A177-3AD203B41FA5}">
                      <a16:colId xmlns:a16="http://schemas.microsoft.com/office/drawing/2014/main" val="2236763302"/>
                    </a:ext>
                  </a:extLst>
                </a:gridCol>
                <a:gridCol w="1175352">
                  <a:extLst>
                    <a:ext uri="{9D8B030D-6E8A-4147-A177-3AD203B41FA5}">
                      <a16:colId xmlns:a16="http://schemas.microsoft.com/office/drawing/2014/main" val="242983833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Akčný plán obce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3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dirty="0"/>
                        <a:t>Názov </a:t>
                      </a:r>
                      <a:r>
                        <a:rPr lang="sk-SK" sz="1200" dirty="0" err="1"/>
                        <a:t>špecif</a:t>
                      </a:r>
                      <a:r>
                        <a:rPr lang="sk-SK" sz="1200" dirty="0"/>
                        <a:t>.</a:t>
                      </a:r>
                    </a:p>
                    <a:p>
                      <a:r>
                        <a:rPr lang="sk-SK" sz="1200" dirty="0"/>
                        <a:t>cieľa PHRSR SPR Komárno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Názov projektu/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Zodpovednosť </a:t>
                      </a:r>
                    </a:p>
                    <a:p>
                      <a:r>
                        <a:rPr lang="sk-SK" sz="1200" dirty="0"/>
                        <a:t>za implementáciu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Kľúčový výkonnostný ukazovateľ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Merná jednotka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9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02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1.1.2.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2735"/>
                  </a:ext>
                </a:extLst>
              </a:tr>
            </a:tbl>
          </a:graphicData>
        </a:graphic>
      </p:graphicFrame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D6D9110B-5E2D-8D67-DD62-59F277EA2F67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1297003" y="3041492"/>
            <a:ext cx="39374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761F59B6-E83B-A2E5-6086-15FD959B7E23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2569049" y="1960271"/>
            <a:ext cx="689716" cy="1081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8CCCDF37-9917-3F41-00F5-1E848E3FFBBD}"/>
              </a:ext>
            </a:extLst>
          </p:cNvPr>
          <p:cNvCxnSpPr>
            <a:stCxn id="4" idx="3"/>
          </p:cNvCxnSpPr>
          <p:nvPr/>
        </p:nvCxnSpPr>
        <p:spPr>
          <a:xfrm>
            <a:off x="2569049" y="3041493"/>
            <a:ext cx="689716" cy="1347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6DE66127-93AB-877F-12DD-24A0E3AD48A4}"/>
              </a:ext>
            </a:extLst>
          </p:cNvPr>
          <p:cNvCxnSpPr>
            <a:stCxn id="7" idx="3"/>
          </p:cNvCxnSpPr>
          <p:nvPr/>
        </p:nvCxnSpPr>
        <p:spPr>
          <a:xfrm>
            <a:off x="4305205" y="1960271"/>
            <a:ext cx="974841" cy="1615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A8F1A3AA-246F-AD4B-EC90-B0809BE06D28}"/>
              </a:ext>
            </a:extLst>
          </p:cNvPr>
          <p:cNvCxnSpPr>
            <a:stCxn id="9" idx="3"/>
          </p:cNvCxnSpPr>
          <p:nvPr/>
        </p:nvCxnSpPr>
        <p:spPr>
          <a:xfrm flipV="1">
            <a:off x="4305205" y="3883886"/>
            <a:ext cx="974841" cy="437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EEAADBDD-4E57-02EE-51E1-B30C06B8ED90}"/>
              </a:ext>
            </a:extLst>
          </p:cNvPr>
          <p:cNvSpPr txBox="1"/>
          <p:nvPr/>
        </p:nvSpPr>
        <p:spPr>
          <a:xfrm>
            <a:off x="5804034" y="356135"/>
            <a:ext cx="3362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Intervenčná logika</a:t>
            </a:r>
          </a:p>
        </p:txBody>
      </p:sp>
    </p:spTree>
    <p:extLst>
      <p:ext uri="{BB962C8B-B14F-4D97-AF65-F5344CB8AC3E}">
        <p14:creationId xmlns:p14="http://schemas.microsoft.com/office/powerpoint/2010/main" val="325184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4C45F92-B044-28B7-8A09-6B0C776D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1429FB-D2CC-4963-83E3-EFF0B6BA0831}" type="datetime1">
              <a:rPr lang="sk-SK" smtClean="0"/>
              <a:t>9. 2. 2024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4F970C-7AD6-3B82-24AA-03F1639C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138545"/>
            <a:ext cx="12265892" cy="6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72C329B-FE2D-1103-E62C-E77D2AB6A7AF}"/>
              </a:ext>
            </a:extLst>
          </p:cNvPr>
          <p:cNvSpPr txBox="1"/>
          <p:nvPr/>
        </p:nvSpPr>
        <p:spPr>
          <a:xfrm>
            <a:off x="711354" y="1635358"/>
            <a:ext cx="1096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Eras Demi ITC" panose="020B0805030504020804" pitchFamily="34" charset="0"/>
              </a:rPr>
              <a:t>Kľúčový rozvojový faktor </a:t>
            </a:r>
          </a:p>
          <a:p>
            <a:pPr algn="ctr"/>
            <a:r>
              <a:rPr lang="sk-SK" sz="3200" b="1" dirty="0">
                <a:latin typeface="Eras Demi ITC" panose="020B0805030504020804" pitchFamily="34" charset="0"/>
              </a:rPr>
              <a:t>– spolupráca na príprave strategických dokumentov </a:t>
            </a:r>
          </a:p>
          <a:p>
            <a:pPr algn="ctr"/>
            <a:r>
              <a:rPr lang="sk-SK" sz="3200" b="1" dirty="0">
                <a:latin typeface="Eras Demi ITC" panose="020B0805030504020804" pitchFamily="34" charset="0"/>
              </a:rPr>
              <a:t>ako aj pri praktickej implementácii projektov.</a:t>
            </a:r>
          </a:p>
        </p:txBody>
      </p:sp>
    </p:spTree>
    <p:extLst>
      <p:ext uri="{BB962C8B-B14F-4D97-AF65-F5344CB8AC3E}">
        <p14:creationId xmlns:p14="http://schemas.microsoft.com/office/powerpoint/2010/main" val="273087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CD38B96-BB8E-09F9-1525-272735C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1429FB-D2CC-4963-83E3-EFF0B6BA0831}" type="datetime1">
              <a:rPr lang="sk-SK" smtClean="0"/>
              <a:t>9. 2. 2024</a:t>
            </a:fld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F7B3FD6-D809-0BEF-63AE-BB2780218A8B}"/>
              </a:ext>
            </a:extLst>
          </p:cNvPr>
          <p:cNvSpPr txBox="1"/>
          <p:nvPr/>
        </p:nvSpPr>
        <p:spPr>
          <a:xfrm>
            <a:off x="2820112" y="2469734"/>
            <a:ext cx="61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/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5276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ĺž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sk" sz="4800" i="1" dirty="0">
                <a:solidFill>
                  <a:srgbClr val="FFFFFF"/>
                </a:solidFill>
              </a:rPr>
              <a:t>Podstatou stratégie je vybrať si čo nerobiť.</a:t>
            </a:r>
          </a:p>
        </p:txBody>
      </p:sp>
      <p:sp>
        <p:nvSpPr>
          <p:cNvPr id="49" name="Obdĺž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sk" dirty="0">
                <a:solidFill>
                  <a:srgbClr val="FFFFFF"/>
                </a:solidFill>
              </a:rPr>
              <a:t>- Michael Porter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88679-FEF8-0C9F-8BE2-2DCBB9A7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Prečo SPR Komárno potrebuje PHRSR?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A164EE-5037-07F5-18D9-683CE6D4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- </a:t>
            </a:r>
            <a:r>
              <a:rPr lang="sk-SK" sz="2400" dirty="0"/>
              <a:t>Vyžaduje to zákon</a:t>
            </a:r>
          </a:p>
          <a:p>
            <a:r>
              <a:rPr lang="sk-SK" sz="2400" dirty="0"/>
              <a:t>- Podklad pre získavanie zdrojov z EŠIF</a:t>
            </a:r>
          </a:p>
          <a:p>
            <a:r>
              <a:rPr lang="sk-SK" sz="2400" dirty="0"/>
              <a:t>- Prehľad o potenciálnych a reálnych potrebách územia</a:t>
            </a:r>
          </a:p>
          <a:p>
            <a:r>
              <a:rPr lang="sk-SK" sz="2400" dirty="0"/>
              <a:t>- Manažérsky nástroj</a:t>
            </a:r>
          </a:p>
          <a:p>
            <a:r>
              <a:rPr lang="sk-SK" sz="2400" dirty="0"/>
              <a:t>PHRSR SPU Komárno je strategický rozvojový plán skupiny obcí, ktorý vytvára východisko pre dosahovanie synergie prostredníctvom koordinácie,  kooperácie, a sieťovania pri realizácii zámerov konkrétnych obcí.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63D356-C03E-94F1-1A5F-F5C32259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8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09CBA-0784-1F69-6846-2C05CB39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vznikal PHRSR SPR Komárno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B700FA-9C3B-3B75-165C-84E44DD6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- Vychádza z moderných všeobecne uznávaných a podporovaných metód tvorby strategických plánov územných celkov</a:t>
            </a:r>
          </a:p>
          <a:p>
            <a:r>
              <a:rPr lang="sk-SK" dirty="0"/>
              <a:t>- Rešpektuje metodiku tvorby a implementácie programov hospodárskeho rozvoja a sociálneho rozvoja regiónov, programov rozvoja obcí a skupín obcí s uplatnením princípov udržateľného SMART rozvoja</a:t>
            </a:r>
          </a:p>
          <a:p>
            <a:r>
              <a:rPr lang="sk-SK" dirty="0"/>
              <a:t>- </a:t>
            </a:r>
            <a:r>
              <a:rPr lang="sk-SK" dirty="0" err="1"/>
              <a:t>Participatívny</a:t>
            </a:r>
            <a:r>
              <a:rPr lang="sk-SK" dirty="0"/>
              <a:t> prístup, princíp zdola - nahor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A0D8CC-1190-F158-31A4-2AD35C50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EE6C0-18D4-E406-A06C-5855AEEB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4368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Predpoklady tvorby dokumentu</a:t>
            </a:r>
            <a:br>
              <a:rPr lang="sk-SK" sz="3600" dirty="0"/>
            </a:br>
            <a:r>
              <a:rPr lang="sk-SK" sz="2400" dirty="0"/>
              <a:t>inštitucionálne, sociálne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548717-2204-02B4-BCE4-E4D5F34C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1350"/>
            <a:ext cx="10058400" cy="3937742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Inštitucionálne podmienky boli vytvorené NSK.</a:t>
            </a:r>
          </a:p>
          <a:p>
            <a:r>
              <a:rPr lang="sk-SK" dirty="0"/>
              <a:t>- Zmena prístupu NSK k strategickému </a:t>
            </a:r>
            <a:r>
              <a:rPr lang="sk-SK" dirty="0" err="1"/>
              <a:t>socio</a:t>
            </a:r>
            <a:r>
              <a:rPr lang="sk-SK" dirty="0"/>
              <a:t>-ekonomickému plánovaniu. NSK ako jediný dôsledne dodržal základný princíp </a:t>
            </a:r>
            <a:r>
              <a:rPr lang="sk-SK" dirty="0" err="1"/>
              <a:t>participatívneho</a:t>
            </a:r>
            <a:r>
              <a:rPr lang="sk-SK" dirty="0"/>
              <a:t> strategického plánovania – zapojenie relevantných územných aktérov.</a:t>
            </a:r>
          </a:p>
          <a:p>
            <a:r>
              <a:rPr lang="sk-SK" dirty="0"/>
              <a:t>- Vytvoril inštitucionálnu sieť asistenčných centier, ktorých úlohou je zvyšovať kapacity územia, napomáhať komunikáciu medzi územnými rozvojovými aktérmi, uľahčovať vytváranie kooperačných väzieb a sietí, identifikovať rozvojové potreby a potenciál územia. </a:t>
            </a:r>
          </a:p>
          <a:p>
            <a:r>
              <a:rPr lang="sk-SK" b="1" dirty="0"/>
              <a:t>Sociálne predpoklady </a:t>
            </a:r>
          </a:p>
          <a:p>
            <a:r>
              <a:rPr lang="sk-SK" b="1" dirty="0"/>
              <a:t>- </a:t>
            </a:r>
            <a:r>
              <a:rPr lang="sk-SK" dirty="0"/>
              <a:t>Zmena prístupu územných rozvojových aktérov (zástupcov miest a obcí) k plánovaniu rozvoja územia od individuálneho plánovania ku kolektívnemu plánovaniu. 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08E1C6-29D7-3804-4064-2F6159DB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7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A0C80-F0E7-B420-FF63-98823C2B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/>
              <a:t>Štruktúra dokumentu</a:t>
            </a:r>
            <a:endParaRPr lang="sk-SK" sz="3600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E360ECAA-C9D4-9403-029E-0E6193E3A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06" y="2108200"/>
            <a:ext cx="7735314" cy="376078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15B3EAA-3B33-D2B8-9419-6BEA2B31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DDC42-75DC-A499-80AF-9E8EB7D1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Partnerstvo a spolupráca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F10D43-01EE-E274-0F4A-B9460A05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Aktívne zapojenie </a:t>
            </a:r>
            <a:r>
              <a:rPr lang="sk-SK" dirty="0" err="1"/>
              <a:t>socio</a:t>
            </a:r>
            <a:r>
              <a:rPr lang="sk-SK" dirty="0"/>
              <a:t>-ekonomických partnerov do tvorby analytickej aj strategickej časti.</a:t>
            </a:r>
          </a:p>
          <a:p>
            <a:r>
              <a:rPr lang="sk-SK" dirty="0"/>
              <a:t>Pracovné stretnutia na ktorých sa zúčastnili zástupcovia väčšiny obcí patriacich do SPR Komárno.</a:t>
            </a:r>
          </a:p>
          <a:p>
            <a:r>
              <a:rPr lang="sk-SK" dirty="0"/>
              <a:t>1. pracovné stretnutie – identifikácia potenciálov a výziev, výsledky SWOT analýzy. </a:t>
            </a:r>
          </a:p>
          <a:p>
            <a:r>
              <a:rPr lang="sk-SK" dirty="0"/>
              <a:t>2. pracovné stretnutie – formulácia vízie, globálneho cieľa, strategických cieľov a špecifických cieľov stratégie.</a:t>
            </a:r>
          </a:p>
          <a:p>
            <a:r>
              <a:rPr lang="sk-SK" dirty="0"/>
              <a:t>3. pracovné stretnutie – záverečná úprava stratégie, intervenčná logika, štruktúra akčných plánov.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51D572-CDAE-A782-D7B3-2C9432E3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6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12A41-C692-EFD0-A87F-B4CE90B1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6817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Proces tvorby dokumentu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74F9C2-8B63-2782-A3EE-9FB4F3EAC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165"/>
            <a:ext cx="10058400" cy="3947928"/>
          </a:xfrm>
        </p:spPr>
        <p:txBody>
          <a:bodyPr>
            <a:normAutofit lnSpcReduction="10000"/>
          </a:bodyPr>
          <a:lstStyle/>
          <a:p>
            <a:r>
              <a:rPr lang="sk-SK" sz="1400" b="1" dirty="0"/>
              <a:t>Analytická časť</a:t>
            </a:r>
          </a:p>
          <a:p>
            <a:r>
              <a:rPr lang="sk-SK" sz="1400" dirty="0"/>
              <a:t>Získavanie primárnych dát prostredníctvom </a:t>
            </a:r>
          </a:p>
          <a:p>
            <a:r>
              <a:rPr lang="sk-SK" sz="1400" dirty="0"/>
              <a:t>- dotazníka mapujúceho súčasné problémy aktérov v území</a:t>
            </a:r>
          </a:p>
          <a:p>
            <a:r>
              <a:rPr lang="sk-SK" sz="1400" dirty="0"/>
              <a:t>- dotazníka na identifikáciu súčasných potrieb/priorít aktérov v území</a:t>
            </a:r>
          </a:p>
          <a:p>
            <a:r>
              <a:rPr lang="sk-SK" sz="1400" dirty="0"/>
              <a:t>Zhromažďovanie a analýza sekundárnych dát z dostupných externých databáz a informačných zdrojov</a:t>
            </a:r>
          </a:p>
          <a:p>
            <a:r>
              <a:rPr lang="sk-SK" sz="1400" dirty="0"/>
              <a:t>Spracovanie problémovej analýzy, identifikácia disparít a faktorov rozvoja územia</a:t>
            </a:r>
          </a:p>
          <a:p>
            <a:r>
              <a:rPr lang="sk-SK" sz="1400" b="1" dirty="0"/>
              <a:t>Strategická časť</a:t>
            </a:r>
          </a:p>
          <a:p>
            <a:r>
              <a:rPr lang="sk-SK" sz="1400" dirty="0"/>
              <a:t>Tvorba rozvojovej vízie, strategických cieľov, ich dekompozícia na špecifické ciele.</a:t>
            </a:r>
          </a:p>
          <a:p>
            <a:r>
              <a:rPr lang="sk-SK" sz="1400" dirty="0"/>
              <a:t>Popis intervenčnej logiky</a:t>
            </a:r>
          </a:p>
          <a:p>
            <a:r>
              <a:rPr lang="sk-SK" sz="1400" dirty="0"/>
              <a:t>Adjustácia akčných plánom obcí, ich prepojenie na intervenčnú logiku stratégie a na strategické ciele PHRSR NSK</a:t>
            </a:r>
          </a:p>
          <a:p>
            <a:endParaRPr lang="sk-SK" sz="1400" dirty="0"/>
          </a:p>
          <a:p>
            <a:endParaRPr lang="sk-SK" sz="1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E12B45-2E89-BEF5-C6FE-590D60E6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8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57B09-D938-1543-26F3-F6EC7C2B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Hlavné výstupy dokumentu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B3AC47-952A-8AA9-9C5E-2D3F0A313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 Komárno možno charakterizovať ako vidiecky región s potenciálom pre zvyšovanie urbanizácie a s tým súvisiacich rozvojových procesov. </a:t>
            </a:r>
          </a:p>
          <a:p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Prebieha tu  suburbanizačný proces, ktorý sa prejavuje v raste počtu a podielu obyvateľstva žijúceho vo vidieckych obciach v dostupnej vzdialenosti od miest, resp. komunikačne dostupných k hlavným miestam zamestnanosti, avšak celkový pokles počtu 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byvateľov v dôsledku demografických zmien (starnutie obyvateľstva, emigrácia).</a:t>
            </a:r>
          </a:p>
          <a:p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Charakter ekonomiky, významne viazaný na poľnohospodárstvo a kapitálovo a znalostne málo intenzívne priemyselné odvetvia a služby. 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CE7362-2046-8DAF-DA41-E0BC76C8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7112C8-2C9F-42CC-9A69-B908260B90B7}" type="datetime1">
              <a:rPr lang="sk-SK" smtClean="0"/>
              <a:t>9. 2. 2024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96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5_TF56160789" id="{01CD23B7-1012-4595-9872-07C8530F8E55}" vid="{34D8D672-22A3-47FE-AB6F-5FE0CA8342B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{8672CF5C-1152-4641-A480-C8F58C677345}tf56160789_win32</Template>
  <TotalTime>316</TotalTime>
  <Words>795</Words>
  <Application>Microsoft Office PowerPoint</Application>
  <PresentationFormat>Širokouhlá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Eras Demi ITC</vt:lpstr>
      <vt:lpstr>Franklin Gothic Book</vt:lpstr>
      <vt:lpstr>1_RetrospectVTI</vt:lpstr>
      <vt:lpstr>Program hospodárskeho rozvoja a sociálneho rozvoja  SPR Komárno</vt:lpstr>
      <vt:lpstr>Podstatou stratégie je vybrať si čo nerobiť.</vt:lpstr>
      <vt:lpstr>Prečo SPR Komárno potrebuje PHRSR?</vt:lpstr>
      <vt:lpstr>Ako vznikal PHRSR SPR Komárno</vt:lpstr>
      <vt:lpstr>Predpoklady tvorby dokumentu inštitucionálne, sociálne</vt:lpstr>
      <vt:lpstr>Štruktúra dokumentu</vt:lpstr>
      <vt:lpstr>Partnerstvo a spolupráca</vt:lpstr>
      <vt:lpstr>Proces tvorby dokumentu</vt:lpstr>
      <vt:lpstr>Hlavné výstupy dokumentu</vt:lpstr>
      <vt:lpstr>Hlavné výstupy dokumentu</vt:lpstr>
      <vt:lpstr>Hlavné výstupy dokumentu</vt:lpstr>
      <vt:lpstr>Rozvojový potenciál SPR Komárno</vt:lpstr>
      <vt:lpstr>Hlavné rozvojové disparity SPR Komárno</vt:lpstr>
      <vt:lpstr>Prezentácia programu PowerPoint</vt:lpstr>
      <vt:lpstr>Previazanosť strategických dokumentov 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hospodárskeho rozvoja a sociálneho rozvoja  SPR Komárno</dc:title>
  <dc:creator>Maria Fazikova</dc:creator>
  <cp:lastModifiedBy>Maria Fazikova</cp:lastModifiedBy>
  <cp:revision>7</cp:revision>
  <dcterms:created xsi:type="dcterms:W3CDTF">2024-02-08T13:26:30Z</dcterms:created>
  <dcterms:modified xsi:type="dcterms:W3CDTF">2024-02-09T11:12:13Z</dcterms:modified>
</cp:coreProperties>
</file>