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3" r:id="rId13"/>
    <p:sldId id="285" r:id="rId14"/>
    <p:sldId id="286" r:id="rId15"/>
    <p:sldId id="287" r:id="rId16"/>
    <p:sldId id="288" r:id="rId17"/>
    <p:sldId id="289" r:id="rId18"/>
    <p:sldId id="290" r:id="rId19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6408" autoAdjust="0"/>
  </p:normalViewPr>
  <p:slideViewPr>
    <p:cSldViewPr snapToGrid="0">
      <p:cViewPr varScale="1">
        <p:scale>
          <a:sx n="91" d="100"/>
          <a:sy n="91" d="100"/>
        </p:scale>
        <p:origin x="9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sk-SK" b="1" noProof="0" dirty="0"/>
            <a:t>Demografický</a:t>
          </a:r>
          <a:r>
            <a:rPr lang="sk-SK" noProof="0" dirty="0"/>
            <a:t> </a:t>
          </a:r>
          <a:r>
            <a:rPr lang="sk-SK" b="1" noProof="0" dirty="0"/>
            <a:t>vývoj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sk-SK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sk-SK" noProof="0" dirty="0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sk-SK" b="1" noProof="0" dirty="0"/>
            <a:t>Legislatívne zmeny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sk-SK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sk-SK" noProof="0" dirty="0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sk-SK" b="1" noProof="0" dirty="0"/>
            <a:t>Alternatívne riešenia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sk-SK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sk-SK" noProof="0" dirty="0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 custLinFactNeighborX="2407" custLinFactNeighborY="2703"/>
      <dgm:spPr/>
    </dgm:pt>
    <dgm:pt modelId="{DB4CA7C4-FCA1-4127-B20A-2A5C031A3CF4}" type="pres">
      <dgm:prSet presAssocID="{49225C73-1633-42F1-AB3B-7CB183E5F8B8}" presName="iconRect" presStyleLbl="node1" presStyleIdx="1" presStyleCnt="3" custLinFactX="123456" custLinFactNeighborX="200000" custLinFactNeighborY="10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 custLinFactNeighborX="-6005" custLinFactNeighborY="4021"/>
      <dgm:spPr/>
    </dgm:pt>
    <dgm:pt modelId="{39509775-983E-4110-B989-EE2CD6514BE0}" type="pres">
      <dgm:prSet presAssocID="{1C383F32-22E8-4F62-A3E0-BDC3D5F48992}" presName="iconRect" presStyleLbl="node1" presStyleIdx="2" presStyleCnt="3" custLinFactX="-130259" custLinFactNeighborX="-200000" custLinFactNeighborY="-156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4974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k-SK" sz="2600" b="1" kern="1200" noProof="0" dirty="0"/>
            <a:t>Demografický</a:t>
          </a:r>
          <a:r>
            <a:rPr lang="sk-SK" sz="2600" kern="1200" noProof="0" dirty="0"/>
            <a:t> </a:t>
          </a:r>
          <a:r>
            <a:rPr lang="sk-SK" sz="2600" b="1" kern="1200" noProof="0" dirty="0"/>
            <a:t>vývoj</a:t>
          </a:r>
        </a:p>
      </dsp:txBody>
      <dsp:txXfrm>
        <a:off x="54974" y="2798862"/>
        <a:ext cx="2868750" cy="720000"/>
      </dsp:txXfrm>
    </dsp:sp>
    <dsp:sp modelId="{BCD8CDD9-0C56-4401-ADB1-8B48DAB2C96F}">
      <dsp:nvSpPr>
        <dsp:cNvPr id="0" name=""/>
        <dsp:cNvSpPr/>
      </dsp:nvSpPr>
      <dsp:spPr>
        <a:xfrm>
          <a:off x="4027283" y="551163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7605800" y="887312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425756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k-SK" sz="2600" b="1" kern="1200" noProof="0" dirty="0"/>
            <a:t>Legislatívne zmeny</a:t>
          </a:r>
        </a:p>
      </dsp:txBody>
      <dsp:txXfrm>
        <a:off x="3425756" y="2798862"/>
        <a:ext cx="2868750" cy="720000"/>
      </dsp:txXfrm>
    </dsp:sp>
    <dsp:sp modelId="{FF93E135-77D6-48A0-8871-9BC93D705D06}">
      <dsp:nvSpPr>
        <dsp:cNvPr id="0" name=""/>
        <dsp:cNvSpPr/>
      </dsp:nvSpPr>
      <dsp:spPr>
        <a:xfrm>
          <a:off x="7250859" y="574227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4412874" y="861076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6796537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sk-SK" sz="2600" b="1" kern="1200" noProof="0" dirty="0"/>
            <a:t>Alternatívne riešenia</a:t>
          </a:r>
        </a:p>
      </dsp:txBody>
      <dsp:txXfrm>
        <a:off x="6796537" y="2798862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Zoznam kruhových označení ikon"/>
  <dgm:desc val="Používa sa na zobrazenie nesekvenčných alebo zoskupených blokov informácií doplnených súvisiacimi vizuálmi. Najlepšie funguje s ikonami alebo malými obrázkami s krátkymi textovými popism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B5D84E-F192-4F2B-B593-180A83D41618}" type="datetime1">
              <a:rPr lang="sk-SK" smtClean="0"/>
              <a:t>10. 3. 2026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3CF208-1976-478C-ACF2-425B24589165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984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9834D-5E4C-E4D9-1F22-5BEEE99EA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>
            <a:extLst>
              <a:ext uri="{FF2B5EF4-FFF2-40B4-BE49-F238E27FC236}">
                <a16:creationId xmlns:a16="http://schemas.microsoft.com/office/drawing/2014/main" id="{90049843-3BEC-B263-52AD-3E06DE4C9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>
            <a:extLst>
              <a:ext uri="{FF2B5EF4-FFF2-40B4-BE49-F238E27FC236}">
                <a16:creationId xmlns:a16="http://schemas.microsoft.com/office/drawing/2014/main" id="{99EC488B-06BF-D843-5C38-CC98DE8D0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>
            <a:extLst>
              <a:ext uri="{FF2B5EF4-FFF2-40B4-BE49-F238E27FC236}">
                <a16:creationId xmlns:a16="http://schemas.microsoft.com/office/drawing/2014/main" id="{D7BD26BF-3293-0B68-67DF-97DD2C03B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36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80FCB-FE92-2EE5-5B20-A2DC4A00B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>
            <a:extLst>
              <a:ext uri="{FF2B5EF4-FFF2-40B4-BE49-F238E27FC236}">
                <a16:creationId xmlns:a16="http://schemas.microsoft.com/office/drawing/2014/main" id="{89CFBB0A-088F-42CE-BB95-89FE5F71E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>
            <a:extLst>
              <a:ext uri="{FF2B5EF4-FFF2-40B4-BE49-F238E27FC236}">
                <a16:creationId xmlns:a16="http://schemas.microsoft.com/office/drawing/2014/main" id="{F63A0C06-CE9A-1282-3866-DBEF7DF3B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>
            <a:extLst>
              <a:ext uri="{FF2B5EF4-FFF2-40B4-BE49-F238E27FC236}">
                <a16:creationId xmlns:a16="http://schemas.microsoft.com/office/drawing/2014/main" id="{720280E0-10BE-81BE-B012-CA289D1DFF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sk-SK" smtClean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697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4E604044-D29F-4D7A-9713-E726076CB499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8" name="Priama spojnica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7813FB-4906-4072-AE2C-D7CDC77B1570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C36CB1-57AC-4290-807A-6BD740544ABE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7" name="Priama spojnica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D8A465-F0C6-413C-A3F4-5D0F2183BAAD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á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3EA79D-7A3C-4B2A-816F-0A27A55151F2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8" name="Priama spojnica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A8BD11-8FFD-4A47-B3E5-035DCEF9C1F9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noProof="0"/>
              <a:t>Kliknite sem a upravte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4F9127-0702-4A06-8F23-8391AF575B9E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9D81FF-7B82-49BE-8D4F-B16B27C293CD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67031B-0F6C-4519-A426-78B36F3AD51B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DA8DD9-B3AA-493E-B103-E4D2FC1F43B6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52DF92-EFA5-4B8B-A6EB-4A48D741CE70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8" name="Priama spojnica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111A7163-FC26-4F62-B021-77D6C3A110C6}" type="datetime1">
              <a:rPr lang="sk-SK" noProof="0" smtClean="0"/>
              <a:t>10. 3. 2026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cxnSp>
        <p:nvCxnSpPr>
          <p:cNvPr id="7" name="Priama spojnica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Obdĺžnik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sk-SK" dirty="0">
                <a:solidFill>
                  <a:srgbClr val="FFFFFF"/>
                </a:solidFill>
              </a:rPr>
              <a:t>Výzvy pre obce v oblasti </a:t>
            </a:r>
            <a:r>
              <a:rPr lang="sk-SK" dirty="0" err="1">
                <a:solidFill>
                  <a:srgbClr val="FFFFFF"/>
                </a:solidFill>
              </a:rPr>
              <a:t>vzdelavania</a:t>
            </a:r>
            <a:r>
              <a:rPr lang="sk-SK" dirty="0">
                <a:solidFill>
                  <a:srgbClr val="FFFFFF"/>
                </a:solidFill>
              </a:rPr>
              <a:t> v najbližších rokoch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rmAutofit/>
          </a:bodyPr>
          <a:lstStyle/>
          <a:p>
            <a:pPr rtl="0"/>
            <a:r>
              <a:rPr lang="sk-SK" dirty="0">
                <a:solidFill>
                  <a:srgbClr val="FFFFFF"/>
                </a:solidFill>
              </a:rPr>
              <a:t>Ondrej </a:t>
            </a:r>
            <a:r>
              <a:rPr lang="sk-SK" dirty="0" err="1">
                <a:solidFill>
                  <a:srgbClr val="FFFFFF"/>
                </a:solidFill>
              </a:rPr>
              <a:t>Gajdáč</a:t>
            </a:r>
            <a:r>
              <a:rPr lang="sk-SK" dirty="0">
                <a:solidFill>
                  <a:srgbClr val="FFFFFF"/>
                </a:solidFill>
              </a:rPr>
              <a:t>                                                  Komárno </a:t>
            </a:r>
            <a:r>
              <a:rPr lang="hu-HU" dirty="0">
                <a:solidFill>
                  <a:srgbClr val="FFFFFF"/>
                </a:solidFill>
              </a:rPr>
              <a:t>  12. 3. 2026</a:t>
            </a:r>
            <a:endParaRPr lang="sk-SK" dirty="0">
              <a:solidFill>
                <a:srgbClr val="FFFFFF"/>
              </a:solidFill>
            </a:endParaRPr>
          </a:p>
        </p:txBody>
      </p:sp>
      <p:cxnSp>
        <p:nvCxnSpPr>
          <p:cNvPr id="23" name="Priama spojnica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3C4B0-16BB-6194-D0E8-4B8A82A0E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DF307-4A00-35A4-7885-867D56F0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sz="5400" dirty="0" err="1"/>
              <a:t>odhady</a:t>
            </a:r>
            <a:r>
              <a:rPr lang="sk-SK" altLang="sk-SK" sz="5400" dirty="0"/>
              <a:t> d</a:t>
            </a:r>
            <a:r>
              <a:rPr lang="en-US" altLang="sk-SK" sz="5400" dirty="0" err="1"/>
              <a:t>opad</a:t>
            </a:r>
            <a:r>
              <a:rPr lang="sk-SK" altLang="sk-SK" sz="5400" dirty="0"/>
              <a:t>u</a:t>
            </a:r>
            <a:r>
              <a:rPr lang="en-US" altLang="sk-SK" sz="5400" dirty="0"/>
              <a:t> </a:t>
            </a:r>
            <a:r>
              <a:rPr lang="en-US" altLang="sk-SK" sz="5400" dirty="0" err="1"/>
              <a:t>na</a:t>
            </a:r>
            <a:r>
              <a:rPr lang="en-US" altLang="sk-SK" sz="5400" dirty="0"/>
              <a:t> </a:t>
            </a:r>
            <a:r>
              <a:rPr lang="en-US" altLang="sk-SK" sz="5400" dirty="0" err="1"/>
              <a:t>školstvo</a:t>
            </a:r>
            <a:r>
              <a:rPr lang="sk-SK" altLang="sk-SK" sz="5400" dirty="0"/>
              <a:t> </a:t>
            </a:r>
            <a:br>
              <a:rPr lang="sk-SK" altLang="sk-SK" sz="5400" dirty="0"/>
            </a:br>
            <a:r>
              <a:rPr lang="sk-SK" altLang="sk-SK" sz="5400" dirty="0"/>
              <a:t>Materské školy</a:t>
            </a: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9F0674F-A79C-0F0F-42C0-FA23726B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73" y="2548757"/>
            <a:ext cx="10024220" cy="32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1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FF453-E9C0-57FA-FF18-1AB50AF4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sk-SK" sz="5400" dirty="0" err="1"/>
              <a:t>Legislatívne</a:t>
            </a:r>
            <a:r>
              <a:rPr lang="hu-HU" altLang="sk-SK" sz="5400" dirty="0"/>
              <a:t> </a:t>
            </a:r>
            <a:r>
              <a:rPr lang="hu-HU" altLang="sk-SK" sz="5400" dirty="0" err="1"/>
              <a:t>zmeny</a:t>
            </a:r>
            <a:r>
              <a:rPr lang="hu-HU" altLang="sk-SK" sz="5400" dirty="0"/>
              <a:t>  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32EF7A-F2DC-4351-0762-1E7C5C10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sk-SK" sz="3200" dirty="0" err="1"/>
              <a:t>Nové</a:t>
            </a:r>
            <a:r>
              <a:rPr lang="hu-HU" altLang="sk-SK" sz="3200" dirty="0"/>
              <a:t> </a:t>
            </a:r>
            <a:r>
              <a:rPr lang="hu-HU" altLang="sk-SK" sz="3200" dirty="0" err="1"/>
              <a:t>zákony</a:t>
            </a:r>
            <a:r>
              <a:rPr lang="hu-HU" altLang="sk-SK" sz="3200" dirty="0"/>
              <a:t> s </a:t>
            </a:r>
            <a:r>
              <a:rPr lang="hu-HU" altLang="sk-SK" sz="3200" dirty="0" err="1"/>
              <a:t>účinnosťou</a:t>
            </a:r>
            <a:r>
              <a:rPr lang="hu-HU" altLang="sk-SK" sz="3200" dirty="0"/>
              <a:t> </a:t>
            </a:r>
            <a:r>
              <a:rPr lang="hu-HU" altLang="sk-SK" sz="3200" dirty="0" err="1"/>
              <a:t>od</a:t>
            </a:r>
            <a:r>
              <a:rPr lang="hu-HU" altLang="sk-SK" sz="3200" dirty="0"/>
              <a:t> 1. 1. 2026</a:t>
            </a:r>
            <a:r>
              <a:rPr lang="hu-HU" altLang="sk-SK" dirty="0"/>
              <a:t>: </a:t>
            </a:r>
          </a:p>
          <a:p>
            <a:pPr lvl="1"/>
            <a:r>
              <a:rPr lang="hu-HU" altLang="sk-SK" sz="2400" dirty="0"/>
              <a:t>321/2025 </a:t>
            </a:r>
            <a:r>
              <a:rPr lang="sk-SK" altLang="sk-SK" sz="2400" dirty="0"/>
              <a:t>Zákon</a:t>
            </a:r>
            <a:r>
              <a:rPr lang="hu-HU" altLang="sk-SK" sz="2400" dirty="0"/>
              <a:t> </a:t>
            </a:r>
            <a:r>
              <a:rPr lang="en-US" altLang="sk-SK" sz="2400" dirty="0"/>
              <a:t>o </a:t>
            </a:r>
            <a:r>
              <a:rPr lang="en-US" altLang="sk-SK" sz="2400" dirty="0" err="1"/>
              <a:t>školskej</a:t>
            </a:r>
            <a:r>
              <a:rPr lang="en-US" altLang="sk-SK" sz="2400" dirty="0"/>
              <a:t> </a:t>
            </a:r>
            <a:r>
              <a:rPr lang="en-US" altLang="sk-SK" sz="2400" dirty="0" err="1"/>
              <a:t>správe</a:t>
            </a:r>
            <a:r>
              <a:rPr lang="en-US" altLang="sk-SK" sz="2400" dirty="0"/>
              <a:t> </a:t>
            </a:r>
            <a:endParaRPr lang="sk-SK" altLang="sk-SK" sz="2400" dirty="0"/>
          </a:p>
          <a:p>
            <a:pPr lvl="1"/>
            <a:r>
              <a:rPr lang="sk-SK" altLang="sk-SK" sz="2400" dirty="0"/>
              <a:t>322/2025 Zákon </a:t>
            </a:r>
            <a:r>
              <a:rPr lang="en-US" altLang="sk-SK" sz="2400" dirty="0"/>
              <a:t>o </a:t>
            </a:r>
            <a:r>
              <a:rPr lang="en-US" altLang="sk-SK" sz="2400" dirty="0" err="1"/>
              <a:t>financovaní</a:t>
            </a:r>
            <a:r>
              <a:rPr lang="en-US" altLang="sk-SK" sz="2400" dirty="0"/>
              <a:t> </a:t>
            </a:r>
            <a:r>
              <a:rPr lang="en-US" altLang="sk-SK" sz="2400" dirty="0" err="1"/>
              <a:t>škôl</a:t>
            </a:r>
            <a:r>
              <a:rPr lang="en-US" altLang="sk-SK" sz="2400" dirty="0"/>
              <a:t> a </a:t>
            </a:r>
            <a:r>
              <a:rPr lang="en-US" altLang="sk-SK" sz="2400" dirty="0" err="1"/>
              <a:t>školských</a:t>
            </a:r>
            <a:r>
              <a:rPr lang="en-US" altLang="sk-SK" sz="2400" dirty="0"/>
              <a:t> </a:t>
            </a:r>
            <a:r>
              <a:rPr lang="en-US" altLang="sk-SK" sz="2400" dirty="0" err="1"/>
              <a:t>zariadení</a:t>
            </a:r>
            <a:endParaRPr lang="sk-SK" altLang="sk-SK" sz="2400" dirty="0"/>
          </a:p>
          <a:p>
            <a:r>
              <a:rPr lang="sk-SK" altLang="sk-SK" sz="2800" dirty="0"/>
              <a:t>Zníženie veľkostného koeficientu</a:t>
            </a:r>
          </a:p>
          <a:p>
            <a:pPr>
              <a:buFontTx/>
              <a:buNone/>
            </a:pPr>
            <a:r>
              <a:rPr lang="sk-SK" altLang="sk-SK" sz="2400" b="1" dirty="0"/>
              <a:t>	 1,49 ››› </a:t>
            </a:r>
            <a:r>
              <a:rPr lang="sk-SK" altLang="sk-SK" sz="2400" b="1" dirty="0">
                <a:sym typeface="Wingdings" panose="05000000000000000000" pitchFamily="2" charset="2"/>
              </a:rPr>
              <a:t>1,42 </a:t>
            </a:r>
            <a:r>
              <a:rPr lang="sk-SK" altLang="sk-SK" sz="2400" dirty="0">
                <a:sym typeface="Wingdings" panose="05000000000000000000" pitchFamily="2" charset="2"/>
              </a:rPr>
              <a:t>–</a:t>
            </a:r>
            <a:r>
              <a:rPr lang="sk-SK" altLang="sk-SK" sz="2400" b="1" dirty="0">
                <a:sym typeface="Wingdings" panose="05000000000000000000" pitchFamily="2" charset="2"/>
              </a:rPr>
              <a:t> </a:t>
            </a:r>
            <a:r>
              <a:rPr lang="sk-SK" altLang="sk-SK" sz="2400" dirty="0"/>
              <a:t>od 1. 1. 2026 </a:t>
            </a:r>
          </a:p>
          <a:p>
            <a:r>
              <a:rPr lang="sk-SK" altLang="sk-SK" sz="2800" dirty="0">
                <a:sym typeface="Wingdings" panose="05000000000000000000" pitchFamily="2" charset="2"/>
              </a:rPr>
              <a:t>Školské obvody </a:t>
            </a:r>
            <a:r>
              <a:rPr lang="sk-SK" altLang="sk-SK" dirty="0">
                <a:sym typeface="Wingdings" panose="05000000000000000000" pitchFamily="2" charset="2"/>
              </a:rPr>
              <a:t>(povinné od 2028)</a:t>
            </a:r>
          </a:p>
          <a:p>
            <a:r>
              <a:rPr lang="sk-SK" altLang="sk-SK" sz="2800" dirty="0">
                <a:sym typeface="Wingdings" panose="05000000000000000000" pitchFamily="2" charset="2"/>
              </a:rPr>
              <a:t>Inklúzia </a:t>
            </a:r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4CBFCB1-B5BD-E882-0369-7CA0E805BB4C}"/>
              </a:ext>
            </a:extLst>
          </p:cNvPr>
          <p:cNvSpPr txBox="1"/>
          <p:nvPr/>
        </p:nvSpPr>
        <p:spPr>
          <a:xfrm rot="544207">
            <a:off x="9483276" y="2583911"/>
            <a:ext cx="12601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sk-SK" sz="15000" dirty="0"/>
              <a:t>§</a:t>
            </a:r>
            <a:endParaRPr lang="sk-SK" sz="15000" dirty="0"/>
          </a:p>
        </p:txBody>
      </p:sp>
    </p:spTree>
    <p:extLst>
      <p:ext uri="{BB962C8B-B14F-4D97-AF65-F5344CB8AC3E}">
        <p14:creationId xmlns:p14="http://schemas.microsoft.com/office/powerpoint/2010/main" val="420576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5DB7-4165-3D3B-9BBA-71EDA893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5400" dirty="0"/>
              <a:t>M</a:t>
            </a:r>
            <a:r>
              <a:rPr lang="en-US" altLang="sk-SK" sz="5400" dirty="0" err="1"/>
              <a:t>ožnosti</a:t>
            </a:r>
            <a:r>
              <a:rPr lang="sk-SK" altLang="sk-SK" sz="5400" dirty="0"/>
              <a:t> riešenia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2FEFED-C9C7-8E3C-DD89-1A8CE97F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742" y="2020285"/>
            <a:ext cx="9720073" cy="45849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sk-SK" sz="2800" b="1" dirty="0"/>
              <a:t>A) </a:t>
            </a:r>
            <a:r>
              <a:rPr lang="sk-SK" altLang="sk-SK" sz="2800" b="1" dirty="0"/>
              <a:t>bez zmeny vo financovaní</a:t>
            </a:r>
          </a:p>
          <a:p>
            <a:r>
              <a:rPr lang="sk-SK" altLang="sk-SK" sz="2800" dirty="0"/>
              <a:t>ú</a:t>
            </a:r>
            <a:r>
              <a:rPr lang="en-US" altLang="sk-SK" sz="2800" dirty="0" err="1"/>
              <a:t>spora</a:t>
            </a:r>
            <a:r>
              <a:rPr lang="sk-SK" altLang="sk-SK" sz="2800" dirty="0"/>
              <a:t> prevádzkových</a:t>
            </a:r>
            <a:r>
              <a:rPr lang="en-US" altLang="sk-SK" sz="2800" dirty="0"/>
              <a:t> </a:t>
            </a:r>
            <a:r>
              <a:rPr lang="en-US" altLang="sk-SK" sz="2800" dirty="0" err="1"/>
              <a:t>nákladov</a:t>
            </a:r>
            <a:endParaRPr lang="sk-SK" altLang="sk-SK" sz="2800" dirty="0"/>
          </a:p>
          <a:p>
            <a:r>
              <a:rPr lang="sk-SK" altLang="sk-SK" sz="2800" dirty="0"/>
              <a:t>zlučovanie</a:t>
            </a:r>
            <a:r>
              <a:rPr lang="en-US" altLang="sk-SK" sz="2800" dirty="0"/>
              <a:t> tried</a:t>
            </a:r>
            <a:endParaRPr lang="sk-SK" altLang="sk-SK" sz="2800" dirty="0"/>
          </a:p>
          <a:p>
            <a:r>
              <a:rPr lang="sk-SK" altLang="sk-SK" sz="2800" dirty="0"/>
              <a:t>zlučovanie</a:t>
            </a:r>
            <a:r>
              <a:rPr lang="en-US" altLang="sk-SK" sz="2800" dirty="0"/>
              <a:t> </a:t>
            </a:r>
            <a:r>
              <a:rPr lang="sk-SK" altLang="sk-SK" sz="2800" dirty="0"/>
              <a:t>školských zariadení</a:t>
            </a:r>
          </a:p>
          <a:p>
            <a:pPr marL="1225296" lvl="8" indent="0">
              <a:buNone/>
            </a:pPr>
            <a:r>
              <a:rPr lang="sk-SK" altLang="sk-SK" sz="2800" dirty="0"/>
              <a:t>                                    horizontálny model  </a:t>
            </a:r>
          </a:p>
          <a:p>
            <a:pPr marL="1225296" lvl="8" indent="0">
              <a:buNone/>
            </a:pPr>
            <a:r>
              <a:rPr lang="sk-SK" altLang="sk-SK" sz="2800" dirty="0"/>
              <a:t> </a:t>
            </a:r>
          </a:p>
          <a:p>
            <a:pPr marL="1225296" lvl="8" indent="0">
              <a:buNone/>
            </a:pPr>
            <a:r>
              <a:rPr lang="sk-SK" altLang="sk-SK" sz="2800" dirty="0"/>
              <a:t>                                    vertikálny model</a:t>
            </a:r>
          </a:p>
          <a:p>
            <a:pPr lvl="8"/>
            <a:endParaRPr lang="sk-SK" altLang="sk-SK" sz="2800" dirty="0"/>
          </a:p>
          <a:p>
            <a:r>
              <a:rPr lang="sk-SK" altLang="sk-SK" sz="2800" dirty="0"/>
              <a:t>dohodovacie konanie</a:t>
            </a:r>
          </a:p>
          <a:p>
            <a:r>
              <a:rPr lang="sk-SK" altLang="sk-SK" sz="2800" dirty="0"/>
              <a:t>dofinancovanie mestami a obcami</a:t>
            </a:r>
            <a:endParaRPr lang="en-US" altLang="sk-SK" sz="2800" dirty="0"/>
          </a:p>
          <a:p>
            <a:endParaRPr lang="sk-SK" dirty="0"/>
          </a:p>
        </p:txBody>
      </p:sp>
      <p:sp>
        <p:nvSpPr>
          <p:cNvPr id="4" name="Šípka: obojsmerná vodorovná 3">
            <a:extLst>
              <a:ext uri="{FF2B5EF4-FFF2-40B4-BE49-F238E27FC236}">
                <a16:creationId xmlns:a16="http://schemas.microsoft.com/office/drawing/2014/main" id="{309E2C43-4617-09C5-33F4-CA6557FD28ED}"/>
              </a:ext>
            </a:extLst>
          </p:cNvPr>
          <p:cNvSpPr/>
          <p:nvPr/>
        </p:nvSpPr>
        <p:spPr>
          <a:xfrm>
            <a:off x="8422725" y="3872215"/>
            <a:ext cx="1705087" cy="353389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: obojsmerná vodorovná 4">
            <a:extLst>
              <a:ext uri="{FF2B5EF4-FFF2-40B4-BE49-F238E27FC236}">
                <a16:creationId xmlns:a16="http://schemas.microsoft.com/office/drawing/2014/main" id="{A13EBE75-CB7E-19F0-7D4C-DAEB5CA7A82C}"/>
              </a:ext>
            </a:extLst>
          </p:cNvPr>
          <p:cNvSpPr/>
          <p:nvPr/>
        </p:nvSpPr>
        <p:spPr>
          <a:xfrm rot="5400000">
            <a:off x="8992074" y="4704897"/>
            <a:ext cx="652451" cy="317814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823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5EB5C-55E7-2761-4608-1693B3951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0958E-64B9-94A9-19DF-BB939C2A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5400" dirty="0"/>
              <a:t>M</a:t>
            </a:r>
            <a:r>
              <a:rPr lang="en-US" altLang="sk-SK" sz="5400" dirty="0" err="1"/>
              <a:t>ožnosti</a:t>
            </a:r>
            <a:r>
              <a:rPr lang="sk-SK" altLang="sk-SK" sz="5400" dirty="0"/>
              <a:t> riešenia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9E954B-4130-520F-7AE7-F6E700170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742" y="2020285"/>
            <a:ext cx="9720073" cy="45849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sk-SK" sz="3200" b="1" dirty="0"/>
              <a:t>B) </a:t>
            </a:r>
            <a:r>
              <a:rPr lang="sk-SK" altLang="sk-SK" sz="3200" b="1" dirty="0"/>
              <a:t>pri optimálnom financovaní školstva</a:t>
            </a:r>
          </a:p>
          <a:p>
            <a:r>
              <a:rPr lang="en-US" altLang="sk-SK" sz="3200" dirty="0" err="1"/>
              <a:t>menšie</a:t>
            </a:r>
            <a:r>
              <a:rPr lang="en-US" altLang="sk-SK" sz="3200" dirty="0"/>
              <a:t> </a:t>
            </a:r>
            <a:r>
              <a:rPr lang="en-US" altLang="sk-SK" sz="3200" dirty="0" err="1"/>
              <a:t>triedy</a:t>
            </a:r>
            <a:r>
              <a:rPr lang="en-US" altLang="sk-SK" sz="3200" dirty="0"/>
              <a:t>, </a:t>
            </a:r>
            <a:r>
              <a:rPr lang="en-US" altLang="sk-SK" sz="3200" dirty="0" err="1"/>
              <a:t>individuálny</a:t>
            </a:r>
            <a:r>
              <a:rPr lang="en-US" altLang="sk-SK" sz="3200" dirty="0"/>
              <a:t> </a:t>
            </a:r>
            <a:r>
              <a:rPr lang="en-US" altLang="sk-SK" sz="3200" dirty="0" err="1"/>
              <a:t>prístup</a:t>
            </a:r>
            <a:endParaRPr lang="en-US" altLang="sk-SK" sz="3200" dirty="0"/>
          </a:p>
          <a:p>
            <a:r>
              <a:rPr lang="en-US" altLang="sk-SK" sz="3200" dirty="0" err="1"/>
              <a:t>špeciálne</a:t>
            </a:r>
            <a:r>
              <a:rPr lang="en-US" altLang="sk-SK" sz="3200" dirty="0"/>
              <a:t> </a:t>
            </a:r>
            <a:r>
              <a:rPr lang="en-US" altLang="sk-SK" sz="3200" dirty="0" err="1"/>
              <a:t>programy</a:t>
            </a:r>
            <a:r>
              <a:rPr lang="en-US" altLang="sk-SK" sz="3200" dirty="0"/>
              <a:t> </a:t>
            </a:r>
            <a:r>
              <a:rPr lang="sk-SK" altLang="sk-SK" sz="3200" dirty="0"/>
              <a:t>– inklúzia, žiaci so </a:t>
            </a:r>
            <a:r>
              <a:rPr lang="sk-SK" altLang="sk-SK" sz="3200" dirty="0" err="1"/>
              <a:t>špec</a:t>
            </a:r>
            <a:r>
              <a:rPr lang="sk-SK" altLang="sk-SK" sz="3200" dirty="0"/>
              <a:t>. výchovno-vzdelávacími potrebami</a:t>
            </a:r>
          </a:p>
          <a:p>
            <a:r>
              <a:rPr lang="sk-SK" altLang="sk-SK" sz="3200" dirty="0"/>
              <a:t>t</a:t>
            </a:r>
            <a:r>
              <a:rPr lang="en-US" altLang="sk-SK" sz="3200" dirty="0" err="1"/>
              <a:t>riedy</a:t>
            </a:r>
            <a:r>
              <a:rPr lang="sk-SK" altLang="sk-SK" sz="3200" dirty="0"/>
              <a:t> pre talentovaných žiakov, športové triedy</a:t>
            </a:r>
            <a:endParaRPr lang="en-US" altLang="sk-SK" sz="3200" dirty="0"/>
          </a:p>
          <a:p>
            <a:r>
              <a:rPr lang="en-US" altLang="sk-SK" sz="3200" dirty="0" err="1"/>
              <a:t>zvyšovanie</a:t>
            </a:r>
            <a:r>
              <a:rPr lang="en-US" altLang="sk-SK" sz="3200" dirty="0"/>
              <a:t> </a:t>
            </a:r>
            <a:r>
              <a:rPr lang="en-US" altLang="sk-SK" sz="3200" dirty="0" err="1"/>
              <a:t>atraktivity</a:t>
            </a:r>
            <a:r>
              <a:rPr lang="en-US" altLang="sk-SK" sz="3200" dirty="0"/>
              <a:t> </a:t>
            </a:r>
            <a:r>
              <a:rPr lang="en-US" altLang="sk-SK" sz="3200" dirty="0" err="1"/>
              <a:t>mesta</a:t>
            </a:r>
            <a:r>
              <a:rPr lang="en-US" altLang="sk-SK" sz="3200" dirty="0"/>
              <a:t> pre </a:t>
            </a:r>
            <a:r>
              <a:rPr lang="en-US" altLang="sk-SK" sz="3200" dirty="0" err="1"/>
              <a:t>mladé</a:t>
            </a:r>
            <a:r>
              <a:rPr lang="en-US" altLang="sk-SK" sz="3200" dirty="0"/>
              <a:t> </a:t>
            </a:r>
            <a:r>
              <a:rPr lang="en-US" altLang="sk-SK" sz="3200" dirty="0" err="1"/>
              <a:t>rodiny</a:t>
            </a:r>
            <a:endParaRPr lang="en-US" altLang="sk-SK" sz="32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76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DC92-ED13-AB6D-9292-0AA4B63B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6C70A6-A5FC-890F-1DAE-B404E2EE7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473B85-ACC1-4DE0-5EE4-DECB3322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/>
          <a:stretch>
            <a:fillRect/>
          </a:stretch>
        </p:blipFill>
        <p:spPr bwMode="auto">
          <a:xfrm>
            <a:off x="-62913" y="0"/>
            <a:ext cx="12312720" cy="92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7169808F-4210-44C9-4910-01CBEEA04A3B}"/>
              </a:ext>
            </a:extLst>
          </p:cNvPr>
          <p:cNvSpPr txBox="1"/>
          <p:nvPr/>
        </p:nvSpPr>
        <p:spPr>
          <a:xfrm>
            <a:off x="1181783" y="1035269"/>
            <a:ext cx="4714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0" dirty="0">
                <a:solidFill>
                  <a:schemeClr val="bg1"/>
                </a:solidFill>
                <a:latin typeface="Bahnschrift" panose="020B0502040204020203" pitchFamily="34" charset="0"/>
              </a:rPr>
              <a:t>Diskusia</a:t>
            </a:r>
          </a:p>
        </p:txBody>
      </p:sp>
    </p:spTree>
    <p:extLst>
      <p:ext uri="{BB962C8B-B14F-4D97-AF65-F5344CB8AC3E}">
        <p14:creationId xmlns:p14="http://schemas.microsoft.com/office/powerpoint/2010/main" val="140885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5DDF19-C54C-C5BC-21E7-E4AB2663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128" y="3058510"/>
            <a:ext cx="9720073" cy="4023360"/>
          </a:xfrm>
        </p:spPr>
        <p:txBody>
          <a:bodyPr>
            <a:normAutofit/>
          </a:bodyPr>
          <a:lstStyle/>
          <a:p>
            <a:r>
              <a:rPr lang="sk-SK" altLang="sk-SK" sz="6000" dirty="0">
                <a:latin typeface="Bahnschrift" panose="020B0502040204020203" pitchFamily="34" charset="0"/>
              </a:rPr>
              <a:t>Ďakujem za pozornosť!</a:t>
            </a:r>
            <a:endParaRPr lang="sk-SK" sz="6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5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r>
              <a:rPr lang="sk-SK" b="1" dirty="0"/>
              <a:t>Čím sa musíme zaoberať?</a:t>
            </a:r>
          </a:p>
        </p:txBody>
      </p:sp>
      <p:graphicFrame>
        <p:nvGraphicFramePr>
          <p:cNvPr id="5" name="Zástupný symbol obsahu 2" descr="Zástupný grafický prvok SmartArt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20078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dĺžnik 3">
            <a:extLst>
              <a:ext uri="{FF2B5EF4-FFF2-40B4-BE49-F238E27FC236}">
                <a16:creationId xmlns:a16="http://schemas.microsoft.com/office/drawing/2014/main" id="{71CAE768-B675-2229-670F-79622E2C2955}"/>
              </a:ext>
            </a:extLst>
          </p:cNvPr>
          <p:cNvSpPr/>
          <p:nvPr/>
        </p:nvSpPr>
        <p:spPr>
          <a:xfrm>
            <a:off x="8523149" y="2969171"/>
            <a:ext cx="12935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174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3ED54-752E-2C98-8CFE-495D5BBD0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A87C3-7791-FBE8-BCA3-F8B725F8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964438" cy="1499616"/>
          </a:xfrm>
        </p:spPr>
        <p:txBody>
          <a:bodyPr rtlCol="0">
            <a:normAutofit/>
          </a:bodyPr>
          <a:lstStyle/>
          <a:p>
            <a:r>
              <a:rPr lang="hu-HU" altLang="sk-SK" sz="5400" dirty="0" err="1"/>
              <a:t>Po</a:t>
            </a:r>
            <a:r>
              <a:rPr lang="sk-SK" altLang="sk-SK" sz="5400" dirty="0" err="1"/>
              <a:t>čet</a:t>
            </a:r>
            <a:r>
              <a:rPr lang="sk-SK" altLang="sk-SK" sz="5400" dirty="0"/>
              <a:t> narodených detí 2015 - 2025</a:t>
            </a:r>
            <a:endParaRPr lang="en-US" altLang="sk-SK" sz="5400" dirty="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6A16F85-F5E2-D884-4A66-77BF98768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827778"/>
            <a:ext cx="7267163" cy="4841385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18038E9C-7108-1EAA-C932-03CC1EA802A8}"/>
              </a:ext>
            </a:extLst>
          </p:cNvPr>
          <p:cNvSpPr txBox="1"/>
          <p:nvPr/>
        </p:nvSpPr>
        <p:spPr>
          <a:xfrm>
            <a:off x="8715298" y="1722063"/>
            <a:ext cx="2880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3200" dirty="0"/>
              <a:t>n</a:t>
            </a:r>
            <a:r>
              <a:rPr lang="en-US" altLang="sk-SK" sz="3200" dirty="0" err="1"/>
              <a:t>ejde</a:t>
            </a:r>
            <a:r>
              <a:rPr lang="en-US" altLang="sk-SK" sz="3200" dirty="0"/>
              <a:t> o </a:t>
            </a:r>
            <a:r>
              <a:rPr lang="en-US" altLang="sk-SK" sz="3200" dirty="0" err="1"/>
              <a:t>krátkodo</a:t>
            </a:r>
            <a:r>
              <a:rPr lang="sk-SK" altLang="sk-SK" sz="3200" dirty="0"/>
              <a:t>bé zníženie počtu narodených detí</a:t>
            </a:r>
          </a:p>
          <a:p>
            <a:endParaRPr lang="sk-SK" altLang="sk-SK" sz="3200" dirty="0"/>
          </a:p>
          <a:p>
            <a:r>
              <a:rPr lang="en-US" altLang="sk-SK" sz="3200" dirty="0" err="1"/>
              <a:t>dlhodobý</a:t>
            </a:r>
            <a:r>
              <a:rPr lang="en-US" altLang="sk-SK" sz="3200" dirty="0"/>
              <a:t> a </a:t>
            </a:r>
            <a:r>
              <a:rPr lang="en-US" altLang="sk-SK" sz="3200" dirty="0" err="1"/>
              <a:t>trvalý</a:t>
            </a:r>
            <a:r>
              <a:rPr lang="en-US" altLang="sk-SK" sz="3200" dirty="0"/>
              <a:t> </a:t>
            </a:r>
            <a:r>
              <a:rPr lang="en-US" altLang="sk-SK" sz="3200" dirty="0" err="1"/>
              <a:t>demografický</a:t>
            </a:r>
            <a:r>
              <a:rPr lang="en-US" altLang="sk-SK" sz="3200" dirty="0"/>
              <a:t> trend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00454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AA0FCE-B164-B631-FE2F-D44888F44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68957-5A16-B24E-FB8D-092469A3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964438" cy="1499616"/>
          </a:xfrm>
        </p:spPr>
        <p:txBody>
          <a:bodyPr rtlCol="0">
            <a:normAutofit/>
          </a:bodyPr>
          <a:lstStyle/>
          <a:p>
            <a:r>
              <a:rPr lang="sk-SK" altLang="sk-SK" sz="5400" dirty="0"/>
              <a:t>Demografický vývoj</a:t>
            </a:r>
            <a:endParaRPr lang="en-US" altLang="sk-SK" sz="5400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6F99960-0477-F566-536B-E116FE88D895}"/>
              </a:ext>
            </a:extLst>
          </p:cNvPr>
          <p:cNvSpPr txBox="1"/>
          <p:nvPr/>
        </p:nvSpPr>
        <p:spPr>
          <a:xfrm>
            <a:off x="9311425" y="1890229"/>
            <a:ext cx="2880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3200" dirty="0"/>
              <a:t>presný </a:t>
            </a:r>
          </a:p>
          <a:p>
            <a:r>
              <a:rPr lang="sk-SK" altLang="sk-SK" sz="3200" dirty="0"/>
              <a:t>počet narodených </a:t>
            </a:r>
          </a:p>
          <a:p>
            <a:r>
              <a:rPr lang="sk-SK" altLang="sk-SK" sz="3200" dirty="0"/>
              <a:t>detí v rokoch 2015 – 2025</a:t>
            </a:r>
            <a:endParaRPr lang="sk-SK" sz="3200" dirty="0"/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DDC9EEBA-E0AE-B060-6F11-E12381ED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0" y="1995580"/>
            <a:ext cx="8229600" cy="46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1332B-C4D4-CB7A-0CAE-CC2AF51F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sk-SK" sz="5300" dirty="0" err="1"/>
              <a:t>Veková</a:t>
            </a:r>
            <a:r>
              <a:rPr lang="hu-HU" altLang="sk-SK" sz="5300" dirty="0"/>
              <a:t> </a:t>
            </a:r>
            <a:r>
              <a:rPr lang="sk-SK" altLang="sk-SK" sz="5300" dirty="0"/>
              <a:t>štruktúra obyvateľstva - Komárno</a:t>
            </a:r>
            <a:br>
              <a:rPr lang="sk-SK" dirty="0"/>
            </a:br>
            <a:endParaRPr lang="sk-SK" dirty="0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87DDC6F4-BE29-1387-14CF-F93B91B8B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931" y="1335024"/>
            <a:ext cx="8186662" cy="5576091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A11DE0EF-B455-B3BB-60EC-1C51215A8E8B}"/>
              </a:ext>
            </a:extLst>
          </p:cNvPr>
          <p:cNvSpPr txBox="1"/>
          <p:nvPr/>
        </p:nvSpPr>
        <p:spPr>
          <a:xfrm>
            <a:off x="9343694" y="1576552"/>
            <a:ext cx="26118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2400" dirty="0"/>
              <a:t>Š</a:t>
            </a:r>
            <a:r>
              <a:rPr lang="en-US" altLang="sk-SK" sz="2400" dirty="0" err="1"/>
              <a:t>truktúr</a:t>
            </a:r>
            <a:r>
              <a:rPr lang="sk-SK" altLang="sk-SK" sz="2400" dirty="0"/>
              <a:t>a</a:t>
            </a:r>
            <a:r>
              <a:rPr lang="en-US" altLang="sk-SK" sz="2400" dirty="0"/>
              <a:t> </a:t>
            </a:r>
            <a:r>
              <a:rPr lang="en-US" altLang="sk-SK" sz="2400" dirty="0" err="1"/>
              <a:t>obyvateľov</a:t>
            </a:r>
            <a:r>
              <a:rPr lang="hu-HU" altLang="sk-SK" sz="2400" dirty="0"/>
              <a:t> s </a:t>
            </a:r>
            <a:r>
              <a:rPr lang="hu-HU" altLang="sk-SK" sz="2400" dirty="0" err="1"/>
              <a:t>trval</a:t>
            </a:r>
            <a:r>
              <a:rPr lang="sk-SK" altLang="sk-SK" sz="2400" dirty="0" err="1"/>
              <a:t>ým</a:t>
            </a:r>
            <a:r>
              <a:rPr lang="sk-SK" altLang="sk-SK" sz="2400" dirty="0"/>
              <a:t> bydliskom a so slovenským občianstvom v</a:t>
            </a:r>
            <a:r>
              <a:rPr lang="en-US" altLang="sk-SK" sz="2400" dirty="0"/>
              <a:t> </a:t>
            </a:r>
            <a:r>
              <a:rPr lang="en-US" altLang="sk-SK" sz="2400" dirty="0" err="1"/>
              <a:t>Komárn</a:t>
            </a:r>
            <a:r>
              <a:rPr lang="sk-SK" altLang="sk-SK" sz="2400" dirty="0"/>
              <a:t>e</a:t>
            </a:r>
          </a:p>
          <a:p>
            <a:endParaRPr lang="sk-SK" altLang="sk-SK" sz="2400" dirty="0"/>
          </a:p>
          <a:p>
            <a:r>
              <a:rPr lang="sk-SK" altLang="sk-SK" sz="2400" dirty="0"/>
              <a:t>Nezahŕňa cudzincov </a:t>
            </a:r>
          </a:p>
          <a:p>
            <a:r>
              <a:rPr lang="sk-SK" altLang="sk-SK" sz="2400" dirty="0"/>
              <a:t>v Komárne </a:t>
            </a:r>
          </a:p>
          <a:p>
            <a:r>
              <a:rPr lang="sk-SK" altLang="sk-SK" sz="2400" dirty="0"/>
              <a:t>Počet týchto osôb je v súčasnosti viac ako 5 tisíc.</a:t>
            </a:r>
            <a:endParaRPr lang="en-US" altLang="sk-SK" sz="2400" dirty="0"/>
          </a:p>
        </p:txBody>
      </p:sp>
    </p:spTree>
    <p:extLst>
      <p:ext uri="{BB962C8B-B14F-4D97-AF65-F5344CB8AC3E}">
        <p14:creationId xmlns:p14="http://schemas.microsoft.com/office/powerpoint/2010/main" val="156751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24C65-BE36-D9EB-1F73-14DF69B1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sk-SK" sz="4400" dirty="0" err="1"/>
              <a:t>Počt</a:t>
            </a:r>
            <a:r>
              <a:rPr lang="sk-SK" altLang="sk-SK" sz="4400" dirty="0"/>
              <a:t>y</a:t>
            </a:r>
            <a:r>
              <a:rPr lang="en-US" altLang="sk-SK" sz="4400" dirty="0"/>
              <a:t> </a:t>
            </a:r>
            <a:r>
              <a:rPr lang="en-US" altLang="sk-SK" sz="4400" dirty="0" err="1"/>
              <a:t>žien</a:t>
            </a:r>
            <a:r>
              <a:rPr lang="en-US" altLang="sk-SK" sz="4400" dirty="0"/>
              <a:t> v</a:t>
            </a:r>
            <a:r>
              <a:rPr lang="sk-SK" altLang="sk-SK" sz="4400" dirty="0"/>
              <a:t>o veku od 18 do 43 rokov v</a:t>
            </a:r>
            <a:r>
              <a:rPr lang="en-US" altLang="sk-SK" sz="4400" dirty="0"/>
              <a:t> </a:t>
            </a:r>
            <a:r>
              <a:rPr lang="en-US" altLang="sk-SK" sz="4400" dirty="0" err="1"/>
              <a:t>Komárn</a:t>
            </a:r>
            <a:r>
              <a:rPr lang="sk-SK" altLang="sk-SK" sz="4400" dirty="0"/>
              <a:t>e</a:t>
            </a:r>
            <a:endParaRPr lang="sk-SK" sz="44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C2D7245-BEE8-E0B7-9025-0E929FBED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598" y="1764267"/>
            <a:ext cx="8219248" cy="4936078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64891F2D-C9E8-BF11-9EFE-6A518D4B20B3}"/>
              </a:ext>
            </a:extLst>
          </p:cNvPr>
          <p:cNvSpPr txBox="1"/>
          <p:nvPr/>
        </p:nvSpPr>
        <p:spPr>
          <a:xfrm>
            <a:off x="9585433" y="2217683"/>
            <a:ext cx="23911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sk-SK" sz="2800" dirty="0" err="1"/>
              <a:t>Klesajúci</a:t>
            </a:r>
            <a:r>
              <a:rPr lang="en-US" altLang="sk-SK" sz="2800" dirty="0"/>
              <a:t> trend </a:t>
            </a:r>
            <a:r>
              <a:rPr lang="sk-SK" altLang="sk-SK" sz="2800" dirty="0"/>
              <a:t>počtu </a:t>
            </a:r>
            <a:r>
              <a:rPr lang="en-US" altLang="sk-SK" sz="2800" dirty="0" err="1"/>
              <a:t>žien</a:t>
            </a:r>
            <a:r>
              <a:rPr lang="en-US" altLang="sk-SK" sz="2800" dirty="0"/>
              <a:t> v </a:t>
            </a:r>
            <a:r>
              <a:rPr lang="en-US" altLang="sk-SK" sz="2800" dirty="0" err="1"/>
              <a:t>reprodukčnom</a:t>
            </a:r>
            <a:r>
              <a:rPr lang="en-US" altLang="sk-SK" sz="2800" dirty="0"/>
              <a:t> </a:t>
            </a:r>
            <a:r>
              <a:rPr lang="en-US" altLang="sk-SK" sz="2800" dirty="0" err="1"/>
              <a:t>veku</a:t>
            </a:r>
            <a:endParaRPr lang="sk-SK" altLang="sk-SK" sz="2800" dirty="0"/>
          </a:p>
          <a:p>
            <a:r>
              <a:rPr lang="sk-SK" altLang="sk-SK" sz="2800" dirty="0"/>
              <a:t>V</a:t>
            </a:r>
            <a:r>
              <a:rPr lang="en-US" altLang="sk-SK" sz="2800" dirty="0" err="1"/>
              <a:t>ýznamný</a:t>
            </a:r>
            <a:r>
              <a:rPr lang="en-US" altLang="sk-SK" sz="2800" dirty="0"/>
              <a:t> </a:t>
            </a:r>
            <a:r>
              <a:rPr lang="en-US" altLang="sk-SK" sz="2800" dirty="0" err="1"/>
              <a:t>vplyv</a:t>
            </a:r>
            <a:r>
              <a:rPr lang="en-US" altLang="sk-SK" sz="2800" dirty="0"/>
              <a:t> </a:t>
            </a:r>
            <a:r>
              <a:rPr lang="en-US" altLang="sk-SK" sz="2800" dirty="0" err="1"/>
              <a:t>na</a:t>
            </a:r>
            <a:r>
              <a:rPr lang="en-US" altLang="sk-SK" sz="2800" dirty="0"/>
              <a:t> </a:t>
            </a:r>
            <a:r>
              <a:rPr lang="en-US" altLang="sk-SK" sz="2800" dirty="0" err="1"/>
              <a:t>demografický</a:t>
            </a:r>
            <a:r>
              <a:rPr lang="en-US" altLang="sk-SK" sz="2800" dirty="0"/>
              <a:t> </a:t>
            </a:r>
            <a:r>
              <a:rPr lang="en-US" altLang="sk-SK" sz="2800" dirty="0" err="1"/>
              <a:t>vývoj</a:t>
            </a:r>
            <a:r>
              <a:rPr lang="en-US" altLang="sk-SK" sz="2800" dirty="0"/>
              <a:t> </a:t>
            </a:r>
            <a:r>
              <a:rPr lang="en-US" altLang="sk-SK" sz="2800" dirty="0" err="1"/>
              <a:t>mesta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15873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340391-FB94-96FE-8B93-68B96AB6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sk-SK" sz="5400" dirty="0"/>
              <a:t>počet narodených detí</a:t>
            </a:r>
            <a:br>
              <a:rPr lang="pl-PL" altLang="sk-SK" sz="5400" dirty="0"/>
            </a:br>
            <a:r>
              <a:rPr lang="pl-PL" altLang="sk-SK" sz="5400" dirty="0"/>
              <a:t>za posledných 10 rokov v Komárne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64E011-741A-685B-055B-06DB2DB93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altLang="sk-SK" sz="2800" dirty="0"/>
              <a:t>2015: </a:t>
            </a:r>
            <a:r>
              <a:rPr lang="pl-PL" altLang="sk-SK" sz="2800" b="1" dirty="0"/>
              <a:t>271 naroden</a:t>
            </a:r>
            <a:r>
              <a:rPr lang="sk-SK" altLang="sk-SK" sz="2800" b="1" dirty="0"/>
              <a:t>ý</a:t>
            </a:r>
            <a:r>
              <a:rPr lang="pl-PL" altLang="sk-SK" sz="2800" b="1" dirty="0"/>
              <a:t>ch detí</a:t>
            </a:r>
            <a:endParaRPr lang="pl-PL" altLang="sk-SK" sz="2800" dirty="0"/>
          </a:p>
          <a:p>
            <a:pPr>
              <a:buNone/>
            </a:pPr>
            <a:r>
              <a:rPr lang="pl-PL" altLang="sk-SK" sz="2800" dirty="0"/>
              <a:t>						</a:t>
            </a:r>
          </a:p>
          <a:p>
            <a:pPr>
              <a:buNone/>
            </a:pPr>
            <a:r>
              <a:rPr lang="pl-PL" altLang="sk-SK" sz="2800" dirty="0"/>
              <a:t>                                                     2025: </a:t>
            </a:r>
            <a:r>
              <a:rPr lang="pl-PL" altLang="sk-SK" sz="2800" b="1" dirty="0"/>
              <a:t>165 narodených detí</a:t>
            </a:r>
            <a:r>
              <a:rPr lang="pl-PL" altLang="sk-SK" sz="2800" dirty="0"/>
              <a:t> </a:t>
            </a:r>
          </a:p>
          <a:p>
            <a:pPr>
              <a:buNone/>
            </a:pPr>
            <a:endParaRPr lang="pl-PL" altLang="sk-SK" sz="2800" dirty="0"/>
          </a:p>
          <a:p>
            <a:pPr algn="ctr"/>
            <a:r>
              <a:rPr lang="pl-PL" altLang="sk-SK" sz="2800" dirty="0"/>
              <a:t>Pokles počtu narodených za 10 rokov je </a:t>
            </a:r>
            <a:r>
              <a:rPr lang="pl-PL" altLang="sk-SK" sz="2800" b="1" dirty="0"/>
              <a:t>výrazný</a:t>
            </a:r>
            <a:endParaRPr lang="pl-PL" altLang="sk-SK" sz="2800" dirty="0"/>
          </a:p>
          <a:p>
            <a:pPr algn="ctr"/>
            <a:r>
              <a:rPr lang="pl-PL" altLang="sk-SK" sz="2800" dirty="0"/>
              <a:t>Predstavuje </a:t>
            </a:r>
            <a:r>
              <a:rPr lang="pl-PL" altLang="sk-SK" sz="2800" b="1" dirty="0"/>
              <a:t>pokles o 106 detí - 39 %</a:t>
            </a:r>
            <a:r>
              <a:rPr lang="pl-PL" altLang="sk-SK" sz="2800" dirty="0"/>
              <a:t>.</a:t>
            </a:r>
          </a:p>
          <a:p>
            <a:pPr algn="ctr"/>
            <a:r>
              <a:rPr lang="pl-PL" altLang="sk-SK" sz="2800" dirty="0"/>
              <a:t>V priemere pokles približne </a:t>
            </a:r>
            <a:r>
              <a:rPr lang="pl-PL" altLang="sk-SK" sz="2800" b="1" dirty="0"/>
              <a:t>o 10-11 detí ročne.</a:t>
            </a:r>
            <a:endParaRPr lang="en-US" altLang="sk-SK" sz="2800" dirty="0"/>
          </a:p>
          <a:p>
            <a:endParaRPr lang="sk-SK" dirty="0"/>
          </a:p>
        </p:txBody>
      </p:sp>
      <p:sp>
        <p:nvSpPr>
          <p:cNvPr id="4" name="Šípka: nadol 3">
            <a:extLst>
              <a:ext uri="{FF2B5EF4-FFF2-40B4-BE49-F238E27FC236}">
                <a16:creationId xmlns:a16="http://schemas.microsoft.com/office/drawing/2014/main" id="{D1BD12BF-5E4F-7B5E-551B-0BE9FE05D1DC}"/>
              </a:ext>
            </a:extLst>
          </p:cNvPr>
          <p:cNvSpPr/>
          <p:nvPr/>
        </p:nvSpPr>
        <p:spPr>
          <a:xfrm rot="18377537">
            <a:off x="5397061" y="2585543"/>
            <a:ext cx="630621" cy="95644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010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A6A08-35F5-D5B6-4E0A-2019762D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2E522-07D0-8D79-13F7-85D4A674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sk-SK" sz="5400" dirty="0"/>
              <a:t>počet narodených detí</a:t>
            </a:r>
            <a:br>
              <a:rPr lang="pl-PL" altLang="sk-SK" sz="5400" dirty="0"/>
            </a:br>
            <a:r>
              <a:rPr lang="pl-PL" altLang="sk-SK" sz="5400" dirty="0"/>
              <a:t>za posledných 10 rokov v okrese Komárno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AA38D5-AD2C-A51D-80DA-87C6280B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altLang="sk-SK" sz="2800" dirty="0"/>
              <a:t>2015: </a:t>
            </a:r>
            <a:r>
              <a:rPr lang="pl-PL" altLang="sk-SK" sz="2800" b="1" dirty="0"/>
              <a:t>914 naroden</a:t>
            </a:r>
            <a:r>
              <a:rPr lang="sk-SK" altLang="sk-SK" sz="2800" b="1" dirty="0"/>
              <a:t>ý</a:t>
            </a:r>
            <a:r>
              <a:rPr lang="pl-PL" altLang="sk-SK" sz="2800" b="1" dirty="0"/>
              <a:t>ch detí</a:t>
            </a:r>
            <a:endParaRPr lang="pl-PL" altLang="sk-SK" sz="2800" dirty="0"/>
          </a:p>
          <a:p>
            <a:pPr>
              <a:buNone/>
            </a:pPr>
            <a:r>
              <a:rPr lang="pl-PL" altLang="sk-SK" sz="2800" dirty="0"/>
              <a:t>						</a:t>
            </a:r>
          </a:p>
          <a:p>
            <a:pPr>
              <a:buNone/>
            </a:pPr>
            <a:r>
              <a:rPr lang="pl-PL" altLang="sk-SK" sz="2800" dirty="0"/>
              <a:t>                                                     2025: </a:t>
            </a:r>
            <a:r>
              <a:rPr lang="pl-PL" altLang="sk-SK" sz="2800" b="1" dirty="0"/>
              <a:t>596 narodených detí</a:t>
            </a:r>
            <a:r>
              <a:rPr lang="pl-PL" altLang="sk-SK" sz="2800" dirty="0"/>
              <a:t> </a:t>
            </a:r>
          </a:p>
          <a:p>
            <a:pPr>
              <a:buNone/>
            </a:pPr>
            <a:endParaRPr lang="pl-PL" altLang="sk-SK" sz="2800" dirty="0"/>
          </a:p>
          <a:p>
            <a:pPr algn="ctr"/>
            <a:r>
              <a:rPr lang="pl-PL" altLang="sk-SK" sz="2800" dirty="0"/>
              <a:t>Pokles počtu narodených za 10 rokov je </a:t>
            </a:r>
            <a:r>
              <a:rPr lang="pl-PL" altLang="sk-SK" sz="2800" b="1" dirty="0"/>
              <a:t>výrazný</a:t>
            </a:r>
            <a:endParaRPr lang="pl-PL" altLang="sk-SK" sz="2800" dirty="0"/>
          </a:p>
          <a:p>
            <a:pPr algn="ctr"/>
            <a:r>
              <a:rPr lang="pl-PL" altLang="sk-SK" sz="2800" dirty="0"/>
              <a:t>Predstavuje </a:t>
            </a:r>
            <a:r>
              <a:rPr lang="pl-PL" altLang="sk-SK" sz="2800" b="1" dirty="0"/>
              <a:t>pokles o 318 detí - 35 %</a:t>
            </a:r>
            <a:r>
              <a:rPr lang="pl-PL" altLang="sk-SK" sz="2800" dirty="0"/>
              <a:t>.</a:t>
            </a:r>
          </a:p>
          <a:p>
            <a:pPr algn="ctr"/>
            <a:r>
              <a:rPr lang="pl-PL" altLang="sk-SK" sz="2800" dirty="0"/>
              <a:t>V priemere pokles približne </a:t>
            </a:r>
            <a:r>
              <a:rPr lang="pl-PL" altLang="sk-SK" sz="2800" b="1" dirty="0"/>
              <a:t>o 31-32 detí ročne.</a:t>
            </a:r>
            <a:endParaRPr lang="en-US" altLang="sk-SK" sz="2800" dirty="0"/>
          </a:p>
          <a:p>
            <a:endParaRPr lang="sk-SK" dirty="0"/>
          </a:p>
        </p:txBody>
      </p:sp>
      <p:sp>
        <p:nvSpPr>
          <p:cNvPr id="4" name="Šípka: nadol 3">
            <a:extLst>
              <a:ext uri="{FF2B5EF4-FFF2-40B4-BE49-F238E27FC236}">
                <a16:creationId xmlns:a16="http://schemas.microsoft.com/office/drawing/2014/main" id="{9CA9D1F7-EFAF-D945-AAA5-E23AF17AD4E5}"/>
              </a:ext>
            </a:extLst>
          </p:cNvPr>
          <p:cNvSpPr/>
          <p:nvPr/>
        </p:nvSpPr>
        <p:spPr>
          <a:xfrm rot="18377537">
            <a:off x="5397061" y="2585543"/>
            <a:ext cx="630621" cy="95644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359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0F3D8-C73F-CDC8-9540-32DD47C9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sz="5400" dirty="0" err="1"/>
              <a:t>odhady</a:t>
            </a:r>
            <a:r>
              <a:rPr lang="sk-SK" altLang="sk-SK" sz="5400" dirty="0"/>
              <a:t> d</a:t>
            </a:r>
            <a:r>
              <a:rPr lang="en-US" altLang="sk-SK" sz="5400" dirty="0" err="1"/>
              <a:t>opad</a:t>
            </a:r>
            <a:r>
              <a:rPr lang="sk-SK" altLang="sk-SK" sz="5400" dirty="0"/>
              <a:t>u</a:t>
            </a:r>
            <a:r>
              <a:rPr lang="en-US" altLang="sk-SK" sz="5400" dirty="0"/>
              <a:t> </a:t>
            </a:r>
            <a:r>
              <a:rPr lang="en-US" altLang="sk-SK" sz="5400" dirty="0" err="1"/>
              <a:t>na</a:t>
            </a:r>
            <a:r>
              <a:rPr lang="en-US" altLang="sk-SK" sz="5400" dirty="0"/>
              <a:t> </a:t>
            </a:r>
            <a:r>
              <a:rPr lang="en-US" altLang="sk-SK" sz="5400" dirty="0" err="1"/>
              <a:t>školstvo</a:t>
            </a:r>
            <a:r>
              <a:rPr lang="sk-SK" altLang="sk-SK" sz="5400" dirty="0"/>
              <a:t> </a:t>
            </a:r>
            <a:br>
              <a:rPr lang="sk-SK" altLang="sk-SK" sz="5400" dirty="0"/>
            </a:br>
            <a:r>
              <a:rPr lang="sk-SK" altLang="sk-SK" sz="5400" dirty="0"/>
              <a:t>základné školy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C839658-42D1-C92A-4C10-7FBAED0A8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742849"/>
            <a:ext cx="10056326" cy="32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70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ny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779_TF22378848.potx" id="{35991936-50A3-4ABA-ADE4-70946498CD53}" vid="{05B68BCB-93A0-41E9-9DA6-37B539C060D1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Integrál</Template>
  <TotalTime>83</TotalTime>
  <Words>381</Words>
  <Application>Microsoft Office PowerPoint</Application>
  <PresentationFormat>Širokouhlá</PresentationFormat>
  <Paragraphs>74</Paragraphs>
  <Slides>15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Bahnschrift</vt:lpstr>
      <vt:lpstr>Calibri</vt:lpstr>
      <vt:lpstr>Tw Cen MT</vt:lpstr>
      <vt:lpstr>Tw Cen MT Condensed</vt:lpstr>
      <vt:lpstr>Wingdings</vt:lpstr>
      <vt:lpstr>Wingdings 3</vt:lpstr>
      <vt:lpstr>Integrálny</vt:lpstr>
      <vt:lpstr>Výzvy pre obce v oblasti vzdelavania v najbližších rokoch</vt:lpstr>
      <vt:lpstr>Čím sa musíme zaoberať?</vt:lpstr>
      <vt:lpstr>Počet narodených detí 2015 - 2025</vt:lpstr>
      <vt:lpstr>Demografický vývoj</vt:lpstr>
      <vt:lpstr>Veková štruktúra obyvateľstva - Komárno </vt:lpstr>
      <vt:lpstr>Počty žien vo veku od 18 do 43 rokov v Komárne</vt:lpstr>
      <vt:lpstr>počet narodených detí za posledných 10 rokov v Komárne</vt:lpstr>
      <vt:lpstr>počet narodených detí za posledných 10 rokov v okrese Komárno</vt:lpstr>
      <vt:lpstr>odhady dopadu na školstvo  základné školy</vt:lpstr>
      <vt:lpstr>odhady dopadu na školstvo  Materské školy</vt:lpstr>
      <vt:lpstr>Legislatívne zmeny   </vt:lpstr>
      <vt:lpstr>Možnosti riešenia</vt:lpstr>
      <vt:lpstr>Možnosti riešenia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Simona Moni</dc:creator>
  <cp:lastModifiedBy>Simona Moni</cp:lastModifiedBy>
  <cp:revision>11</cp:revision>
  <dcterms:created xsi:type="dcterms:W3CDTF">2026-03-10T18:02:07Z</dcterms:created>
  <dcterms:modified xsi:type="dcterms:W3CDTF">2026-03-10T19:25:45Z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